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8" r:id="rId16"/>
    <p:sldId id="269" r:id="rId17"/>
    <p:sldId id="270" r:id="rId18"/>
    <p:sldId id="271" r:id="rId19"/>
    <p:sldId id="272" r:id="rId20"/>
    <p:sldId id="267" r:id="rId21"/>
    <p:sldId id="273" r:id="rId22"/>
    <p:sldId id="274" r:id="rId23"/>
    <p:sldId id="275" r:id="rId24"/>
    <p:sldId id="277" r:id="rId25"/>
    <p:sldId id="276" r:id="rId26"/>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0" d="100"/>
          <a:sy n="80" d="100"/>
        </p:scale>
        <p:origin x="13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png>
</file>

<file path=ppt/media/image3.png>
</file>

<file path=ppt/media/image4.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s-CO"/>
          </a:p>
        </p:txBody>
      </p:sp>
      <p:sp>
        <p:nvSpPr>
          <p:cNvPr id="4" name="Marcador de fecha 3"/>
          <p:cNvSpPr>
            <a:spLocks noGrp="1"/>
          </p:cNvSpPr>
          <p:nvPr>
            <p:ph type="dt" sz="half" idx="10"/>
          </p:nvPr>
        </p:nvSpPr>
        <p:spPr/>
        <p:txBody>
          <a:bodyPr/>
          <a:lstStyle/>
          <a:p>
            <a:fld id="{2749EC87-0978-4B60-8F85-84FF1325E329}" type="datetimeFigureOut">
              <a:rPr lang="es-CO" smtClean="0"/>
              <a:t>3/09/2022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C718B65F-FAEE-4B4E-8685-A9EB473C1F8E}" type="slidenum">
              <a:rPr lang="es-CO" smtClean="0"/>
              <a:t>‹Nº›</a:t>
            </a:fld>
            <a:endParaRPr lang="es-CO"/>
          </a:p>
        </p:txBody>
      </p:sp>
    </p:spTree>
    <p:extLst>
      <p:ext uri="{BB962C8B-B14F-4D97-AF65-F5344CB8AC3E}">
        <p14:creationId xmlns:p14="http://schemas.microsoft.com/office/powerpoint/2010/main" val="32760255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2749EC87-0978-4B60-8F85-84FF1325E329}" type="datetimeFigureOut">
              <a:rPr lang="es-CO" smtClean="0"/>
              <a:t>3/09/2022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C718B65F-FAEE-4B4E-8685-A9EB473C1F8E}" type="slidenum">
              <a:rPr lang="es-CO" smtClean="0"/>
              <a:t>‹Nº›</a:t>
            </a:fld>
            <a:endParaRPr lang="es-CO"/>
          </a:p>
        </p:txBody>
      </p:sp>
    </p:spTree>
    <p:extLst>
      <p:ext uri="{BB962C8B-B14F-4D97-AF65-F5344CB8AC3E}">
        <p14:creationId xmlns:p14="http://schemas.microsoft.com/office/powerpoint/2010/main" val="2568140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2749EC87-0978-4B60-8F85-84FF1325E329}" type="datetimeFigureOut">
              <a:rPr lang="es-CO" smtClean="0"/>
              <a:t>3/09/2022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C718B65F-FAEE-4B4E-8685-A9EB473C1F8E}" type="slidenum">
              <a:rPr lang="es-CO" smtClean="0"/>
              <a:t>‹Nº›</a:t>
            </a:fld>
            <a:endParaRPr lang="es-CO"/>
          </a:p>
        </p:txBody>
      </p:sp>
    </p:spTree>
    <p:extLst>
      <p:ext uri="{BB962C8B-B14F-4D97-AF65-F5344CB8AC3E}">
        <p14:creationId xmlns:p14="http://schemas.microsoft.com/office/powerpoint/2010/main" val="2968234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2749EC87-0978-4B60-8F85-84FF1325E329}" type="datetimeFigureOut">
              <a:rPr lang="es-CO" smtClean="0"/>
              <a:t>3/09/2022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C718B65F-FAEE-4B4E-8685-A9EB473C1F8E}" type="slidenum">
              <a:rPr lang="es-CO" smtClean="0"/>
              <a:t>‹Nº›</a:t>
            </a:fld>
            <a:endParaRPr lang="es-CO"/>
          </a:p>
        </p:txBody>
      </p:sp>
    </p:spTree>
    <p:extLst>
      <p:ext uri="{BB962C8B-B14F-4D97-AF65-F5344CB8AC3E}">
        <p14:creationId xmlns:p14="http://schemas.microsoft.com/office/powerpoint/2010/main" val="20216709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2749EC87-0978-4B60-8F85-84FF1325E329}" type="datetimeFigureOut">
              <a:rPr lang="es-CO" smtClean="0"/>
              <a:t>3/09/2022</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C718B65F-FAEE-4B4E-8685-A9EB473C1F8E}" type="slidenum">
              <a:rPr lang="es-CO" smtClean="0"/>
              <a:t>‹Nº›</a:t>
            </a:fld>
            <a:endParaRPr lang="es-CO"/>
          </a:p>
        </p:txBody>
      </p:sp>
    </p:spTree>
    <p:extLst>
      <p:ext uri="{BB962C8B-B14F-4D97-AF65-F5344CB8AC3E}">
        <p14:creationId xmlns:p14="http://schemas.microsoft.com/office/powerpoint/2010/main" val="3097491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p:cNvSpPr>
            <a:spLocks noGrp="1"/>
          </p:cNvSpPr>
          <p:nvPr>
            <p:ph type="dt" sz="half" idx="10"/>
          </p:nvPr>
        </p:nvSpPr>
        <p:spPr/>
        <p:txBody>
          <a:bodyPr/>
          <a:lstStyle/>
          <a:p>
            <a:fld id="{2749EC87-0978-4B60-8F85-84FF1325E329}" type="datetimeFigureOut">
              <a:rPr lang="es-CO" smtClean="0"/>
              <a:t>3/09/2022</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C718B65F-FAEE-4B4E-8685-A9EB473C1F8E}" type="slidenum">
              <a:rPr lang="es-CO" smtClean="0"/>
              <a:t>‹Nº›</a:t>
            </a:fld>
            <a:endParaRPr lang="es-CO"/>
          </a:p>
        </p:txBody>
      </p:sp>
    </p:spTree>
    <p:extLst>
      <p:ext uri="{BB962C8B-B14F-4D97-AF65-F5344CB8AC3E}">
        <p14:creationId xmlns:p14="http://schemas.microsoft.com/office/powerpoint/2010/main" val="416453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p:cNvSpPr>
            <a:spLocks noGrp="1"/>
          </p:cNvSpPr>
          <p:nvPr>
            <p:ph type="dt" sz="half" idx="10"/>
          </p:nvPr>
        </p:nvSpPr>
        <p:spPr/>
        <p:txBody>
          <a:bodyPr/>
          <a:lstStyle/>
          <a:p>
            <a:fld id="{2749EC87-0978-4B60-8F85-84FF1325E329}" type="datetimeFigureOut">
              <a:rPr lang="es-CO" smtClean="0"/>
              <a:t>3/09/2022</a:t>
            </a:fld>
            <a:endParaRPr lang="es-CO"/>
          </a:p>
        </p:txBody>
      </p:sp>
      <p:sp>
        <p:nvSpPr>
          <p:cNvPr id="8" name="Marcador de pie de página 7"/>
          <p:cNvSpPr>
            <a:spLocks noGrp="1"/>
          </p:cNvSpPr>
          <p:nvPr>
            <p:ph type="ftr" sz="quarter" idx="11"/>
          </p:nvPr>
        </p:nvSpPr>
        <p:spPr/>
        <p:txBody>
          <a:bodyPr/>
          <a:lstStyle/>
          <a:p>
            <a:endParaRPr lang="es-CO"/>
          </a:p>
        </p:txBody>
      </p:sp>
      <p:sp>
        <p:nvSpPr>
          <p:cNvPr id="9" name="Marcador de número de diapositiva 8"/>
          <p:cNvSpPr>
            <a:spLocks noGrp="1"/>
          </p:cNvSpPr>
          <p:nvPr>
            <p:ph type="sldNum" sz="quarter" idx="12"/>
          </p:nvPr>
        </p:nvSpPr>
        <p:spPr/>
        <p:txBody>
          <a:bodyPr/>
          <a:lstStyle/>
          <a:p>
            <a:fld id="{C718B65F-FAEE-4B4E-8685-A9EB473C1F8E}" type="slidenum">
              <a:rPr lang="es-CO" smtClean="0"/>
              <a:t>‹Nº›</a:t>
            </a:fld>
            <a:endParaRPr lang="es-CO"/>
          </a:p>
        </p:txBody>
      </p:sp>
    </p:spTree>
    <p:extLst>
      <p:ext uri="{BB962C8B-B14F-4D97-AF65-F5344CB8AC3E}">
        <p14:creationId xmlns:p14="http://schemas.microsoft.com/office/powerpoint/2010/main" val="1050895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fecha 2"/>
          <p:cNvSpPr>
            <a:spLocks noGrp="1"/>
          </p:cNvSpPr>
          <p:nvPr>
            <p:ph type="dt" sz="half" idx="10"/>
          </p:nvPr>
        </p:nvSpPr>
        <p:spPr/>
        <p:txBody>
          <a:bodyPr/>
          <a:lstStyle/>
          <a:p>
            <a:fld id="{2749EC87-0978-4B60-8F85-84FF1325E329}" type="datetimeFigureOut">
              <a:rPr lang="es-CO" smtClean="0"/>
              <a:t>3/09/2022</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C718B65F-FAEE-4B4E-8685-A9EB473C1F8E}" type="slidenum">
              <a:rPr lang="es-CO" smtClean="0"/>
              <a:t>‹Nº›</a:t>
            </a:fld>
            <a:endParaRPr lang="es-CO"/>
          </a:p>
        </p:txBody>
      </p:sp>
    </p:spTree>
    <p:extLst>
      <p:ext uri="{BB962C8B-B14F-4D97-AF65-F5344CB8AC3E}">
        <p14:creationId xmlns:p14="http://schemas.microsoft.com/office/powerpoint/2010/main" val="36337610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2749EC87-0978-4B60-8F85-84FF1325E329}" type="datetimeFigureOut">
              <a:rPr lang="es-CO" smtClean="0"/>
              <a:t>3/09/2022</a:t>
            </a:fld>
            <a:endParaRPr lang="es-CO"/>
          </a:p>
        </p:txBody>
      </p:sp>
      <p:sp>
        <p:nvSpPr>
          <p:cNvPr id="3" name="Marcador de pie de página 2"/>
          <p:cNvSpPr>
            <a:spLocks noGrp="1"/>
          </p:cNvSpPr>
          <p:nvPr>
            <p:ph type="ftr" sz="quarter" idx="11"/>
          </p:nvPr>
        </p:nvSpPr>
        <p:spPr/>
        <p:txBody>
          <a:bodyPr/>
          <a:lstStyle/>
          <a:p>
            <a:endParaRPr lang="es-CO"/>
          </a:p>
        </p:txBody>
      </p:sp>
      <p:sp>
        <p:nvSpPr>
          <p:cNvPr id="4" name="Marcador de número de diapositiva 3"/>
          <p:cNvSpPr>
            <a:spLocks noGrp="1"/>
          </p:cNvSpPr>
          <p:nvPr>
            <p:ph type="sldNum" sz="quarter" idx="12"/>
          </p:nvPr>
        </p:nvSpPr>
        <p:spPr/>
        <p:txBody>
          <a:bodyPr/>
          <a:lstStyle/>
          <a:p>
            <a:fld id="{C718B65F-FAEE-4B4E-8685-A9EB473C1F8E}" type="slidenum">
              <a:rPr lang="es-CO" smtClean="0"/>
              <a:t>‹Nº›</a:t>
            </a:fld>
            <a:endParaRPr lang="es-CO"/>
          </a:p>
        </p:txBody>
      </p:sp>
    </p:spTree>
    <p:extLst>
      <p:ext uri="{BB962C8B-B14F-4D97-AF65-F5344CB8AC3E}">
        <p14:creationId xmlns:p14="http://schemas.microsoft.com/office/powerpoint/2010/main" val="1802581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2749EC87-0978-4B60-8F85-84FF1325E329}" type="datetimeFigureOut">
              <a:rPr lang="es-CO" smtClean="0"/>
              <a:t>3/09/2022</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C718B65F-FAEE-4B4E-8685-A9EB473C1F8E}" type="slidenum">
              <a:rPr lang="es-CO" smtClean="0"/>
              <a:t>‹Nº›</a:t>
            </a:fld>
            <a:endParaRPr lang="es-CO"/>
          </a:p>
        </p:txBody>
      </p:sp>
    </p:spTree>
    <p:extLst>
      <p:ext uri="{BB962C8B-B14F-4D97-AF65-F5344CB8AC3E}">
        <p14:creationId xmlns:p14="http://schemas.microsoft.com/office/powerpoint/2010/main" val="2936104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2749EC87-0978-4B60-8F85-84FF1325E329}" type="datetimeFigureOut">
              <a:rPr lang="es-CO" smtClean="0"/>
              <a:t>3/09/2022</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C718B65F-FAEE-4B4E-8685-A9EB473C1F8E}" type="slidenum">
              <a:rPr lang="es-CO" smtClean="0"/>
              <a:t>‹Nº›</a:t>
            </a:fld>
            <a:endParaRPr lang="es-CO"/>
          </a:p>
        </p:txBody>
      </p:sp>
    </p:spTree>
    <p:extLst>
      <p:ext uri="{BB962C8B-B14F-4D97-AF65-F5344CB8AC3E}">
        <p14:creationId xmlns:p14="http://schemas.microsoft.com/office/powerpoint/2010/main" val="1506160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49EC87-0978-4B60-8F85-84FF1325E329}" type="datetimeFigureOut">
              <a:rPr lang="es-CO" smtClean="0"/>
              <a:t>3/09/2022</a:t>
            </a:fld>
            <a:endParaRPr lang="es-CO"/>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18B65F-FAEE-4B4E-8685-A9EB473C1F8E}" type="slidenum">
              <a:rPr lang="es-CO" smtClean="0"/>
              <a:t>‹Nº›</a:t>
            </a:fld>
            <a:endParaRPr lang="es-CO"/>
          </a:p>
        </p:txBody>
      </p:sp>
    </p:spTree>
    <p:extLst>
      <p:ext uri="{BB962C8B-B14F-4D97-AF65-F5344CB8AC3E}">
        <p14:creationId xmlns:p14="http://schemas.microsoft.com/office/powerpoint/2010/main" val="17926595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523999" y="403906"/>
            <a:ext cx="9144000" cy="1098323"/>
          </a:xfrm>
        </p:spPr>
        <p:txBody>
          <a:bodyPr/>
          <a:lstStyle/>
          <a:p>
            <a:r>
              <a:rPr lang="es-CO" b="1" dirty="0"/>
              <a:t>LA OFERTA </a:t>
            </a:r>
          </a:p>
        </p:txBody>
      </p:sp>
      <p:sp>
        <p:nvSpPr>
          <p:cNvPr id="3" name="Subtítulo 2"/>
          <p:cNvSpPr>
            <a:spLocks noGrp="1"/>
          </p:cNvSpPr>
          <p:nvPr>
            <p:ph type="subTitle" idx="1"/>
          </p:nvPr>
        </p:nvSpPr>
        <p:spPr>
          <a:xfrm>
            <a:off x="0" y="1815737"/>
            <a:ext cx="11876313" cy="1319349"/>
          </a:xfrm>
        </p:spPr>
        <p:txBody>
          <a:bodyPr/>
          <a:lstStyle/>
          <a:p>
            <a:r>
              <a:rPr lang="es-CO" b="1" i="1" dirty="0"/>
              <a:t>Análisis del comportamiento del productor, desarrollando los conceptos de función de producción, minimización de costos, maximización de beneficios  y el excedente del product</a:t>
            </a:r>
            <a:r>
              <a:rPr lang="es-CO" b="1" dirty="0"/>
              <a:t>or</a:t>
            </a:r>
          </a:p>
        </p:txBody>
      </p:sp>
      <p:pic>
        <p:nvPicPr>
          <p:cNvPr id="1028" name="Picture 4" descr="Resultado de imagen para La Ofert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47862" y="3135086"/>
            <a:ext cx="3776344" cy="34742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697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30629" y="979714"/>
            <a:ext cx="11223171" cy="5197249"/>
          </a:xfrm>
        </p:spPr>
        <p:txBody>
          <a:bodyPr>
            <a:normAutofit/>
          </a:bodyPr>
          <a:lstStyle/>
          <a:p>
            <a:pPr marL="0" indent="0" algn="just">
              <a:buNone/>
            </a:pPr>
            <a:r>
              <a:rPr lang="es-CO" sz="3600" dirty="0"/>
              <a:t>Generalmente el signo de la derivada es positivo, es decir que aumentando el capital de la empresa en una unidad, se aumenta la cantidad producida del bien o  servicio. La productividad marginal de todos los factores es positiva, pero decreciente. Al aumentar el capital continuamente, es decir, aumentando unidades adicionales sucesivamente se llega a un punto en que una unidad adicional no aporta nada en términos de producción adicional. </a:t>
            </a:r>
          </a:p>
        </p:txBody>
      </p:sp>
    </p:spTree>
    <p:extLst>
      <p:ext uri="{BB962C8B-B14F-4D97-AF65-F5344CB8AC3E}">
        <p14:creationId xmlns:p14="http://schemas.microsoft.com/office/powerpoint/2010/main" val="350961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22069" y="182245"/>
            <a:ext cx="11286308" cy="1045663"/>
          </a:xfrm>
        </p:spPr>
        <p:txBody>
          <a:bodyPr/>
          <a:lstStyle/>
          <a:p>
            <a:pPr algn="ctr"/>
            <a:r>
              <a:rPr lang="es-CO" dirty="0"/>
              <a:t> </a:t>
            </a:r>
            <a:r>
              <a:rPr lang="es-CO" b="1" dirty="0"/>
              <a:t>PRODUCTIVIDAD MARGINAL DEL TRABAJO</a:t>
            </a:r>
          </a:p>
        </p:txBody>
      </p:sp>
      <mc:AlternateContent xmlns:mc="http://schemas.openxmlformats.org/markup-compatibility/2006" xmlns:a14="http://schemas.microsoft.com/office/drawing/2010/main">
        <mc:Choice Requires="a14">
          <p:sp>
            <p:nvSpPr>
              <p:cNvPr id="3" name="Marcador de contenido 2"/>
              <p:cNvSpPr>
                <a:spLocks noGrp="1"/>
              </p:cNvSpPr>
              <p:nvPr>
                <p:ph idx="1"/>
              </p:nvPr>
            </p:nvSpPr>
            <p:spPr>
              <a:xfrm>
                <a:off x="91439" y="1410788"/>
                <a:ext cx="11834949" cy="5172891"/>
              </a:xfrm>
            </p:spPr>
            <p:txBody>
              <a:bodyPr>
                <a:normAutofit/>
              </a:bodyPr>
              <a:lstStyle/>
              <a:p>
                <a:pPr marL="0" indent="0">
                  <a:buNone/>
                </a:pPr>
                <a:r>
                  <a:rPr lang="es-CO" sz="3600" dirty="0"/>
                  <a:t>La derivada de la función de producción con respecto al otra factor productivo, el trabajo dejando constante el capital, que también es una función marginal, se denota por:</a:t>
                </a:r>
              </a:p>
              <a:p>
                <a:pPr marL="0" indent="0">
                  <a:buNone/>
                </a:pPr>
                <a14:m>
                  <m:oMathPara xmlns:m="http://schemas.openxmlformats.org/officeDocument/2006/math">
                    <m:oMathParaPr>
                      <m:jc m:val="centerGroup"/>
                    </m:oMathParaPr>
                    <m:oMath xmlns:m="http://schemas.openxmlformats.org/officeDocument/2006/math">
                      <m:f>
                        <m:fPr>
                          <m:ctrlPr>
                            <a:rPr lang="es-CO" i="1">
                              <a:latin typeface="Cambria Math" panose="02040503050406030204" pitchFamily="18" charset="0"/>
                            </a:rPr>
                          </m:ctrlPr>
                        </m:fPr>
                        <m:num>
                          <m:r>
                            <a:rPr lang="es-CO" i="1">
                              <a:latin typeface="Cambria Math" panose="02040503050406030204" pitchFamily="18" charset="0"/>
                            </a:rPr>
                            <m:t>𝜕</m:t>
                          </m:r>
                          <m:r>
                            <a:rPr lang="es-CO" i="1">
                              <a:latin typeface="Cambria Math" panose="02040503050406030204" pitchFamily="18" charset="0"/>
                            </a:rPr>
                            <m:t>𝑄</m:t>
                          </m:r>
                        </m:num>
                        <m:den>
                          <m:r>
                            <a:rPr lang="es-CO" i="1">
                              <a:latin typeface="Cambria Math" panose="02040503050406030204" pitchFamily="18" charset="0"/>
                            </a:rPr>
                            <m:t>𝜕</m:t>
                          </m:r>
                          <m:r>
                            <a:rPr lang="es-CO" i="1">
                              <a:latin typeface="Cambria Math" panose="02040503050406030204" pitchFamily="18" charset="0"/>
                            </a:rPr>
                            <m:t>𝐿</m:t>
                          </m:r>
                        </m:den>
                      </m:f>
                      <m:r>
                        <a:rPr lang="es-CO" i="1">
                          <a:latin typeface="Cambria Math" panose="02040503050406030204" pitchFamily="18" charset="0"/>
                        </a:rPr>
                        <m:t>&gt;0, </m:t>
                      </m:r>
                      <m:r>
                        <a:rPr lang="es-CO" i="1">
                          <a:latin typeface="Cambria Math" panose="02040503050406030204" pitchFamily="18" charset="0"/>
                        </a:rPr>
                        <m:t>𝑃𝑀</m:t>
                      </m:r>
                      <m:sSub>
                        <m:sSubPr>
                          <m:ctrlPr>
                            <a:rPr lang="es-CO" i="1">
                              <a:latin typeface="Cambria Math" panose="02040503050406030204" pitchFamily="18" charset="0"/>
                            </a:rPr>
                          </m:ctrlPr>
                        </m:sSubPr>
                        <m:e>
                          <m:r>
                            <a:rPr lang="es-CO" i="1">
                              <a:latin typeface="Cambria Math" panose="02040503050406030204" pitchFamily="18" charset="0"/>
                            </a:rPr>
                            <m:t>𝑔</m:t>
                          </m:r>
                        </m:e>
                        <m:sub>
                          <m:r>
                            <a:rPr lang="es-CO" i="1">
                              <a:latin typeface="Cambria Math" panose="02040503050406030204" pitchFamily="18" charset="0"/>
                            </a:rPr>
                            <m:t>𝐿</m:t>
                          </m:r>
                        </m:sub>
                      </m:sSub>
                    </m:oMath>
                  </m:oMathPara>
                </a14:m>
                <a:endParaRPr lang="es-CO" dirty="0"/>
              </a:p>
              <a:p>
                <a:pPr marL="0" indent="0">
                  <a:buNone/>
                </a:pPr>
                <a:endParaRPr lang="es-CO" dirty="0"/>
              </a:p>
              <a:p>
                <a:pPr marL="0" indent="0" algn="just">
                  <a:buNone/>
                </a:pPr>
                <a:r>
                  <a:rPr lang="es-CO" sz="3200" dirty="0"/>
                  <a:t>Se define como el cambio que se presenta en el nivel de producción cuando se aumenta el factor trabajo en una unidad, manteniendo el capital constante. El signo de la derivada también es positivo </a:t>
                </a:r>
              </a:p>
            </p:txBody>
          </p:sp>
        </mc:Choice>
        <mc:Fallback xmlns="">
          <p:sp>
            <p:nvSpPr>
              <p:cNvPr id="3" name="Marcador de contenido 2"/>
              <p:cNvSpPr>
                <a:spLocks noGrp="1" noRot="1" noChangeAspect="1" noMove="1" noResize="1" noEditPoints="1" noAdjustHandles="1" noChangeArrowheads="1" noChangeShapeType="1" noTextEdit="1"/>
              </p:cNvSpPr>
              <p:nvPr>
                <p:ph idx="1"/>
              </p:nvPr>
            </p:nvSpPr>
            <p:spPr>
              <a:xfrm>
                <a:off x="91439" y="1410788"/>
                <a:ext cx="11834949" cy="5172891"/>
              </a:xfrm>
              <a:blipFill>
                <a:blip r:embed="rId2"/>
                <a:stretch>
                  <a:fillRect l="-1546" t="-2827" r="-1288"/>
                </a:stretch>
              </a:blipFill>
            </p:spPr>
            <p:txBody>
              <a:bodyPr/>
              <a:lstStyle/>
              <a:p>
                <a:r>
                  <a:rPr lang="es-CO">
                    <a:noFill/>
                  </a:rPr>
                  <a:t> </a:t>
                </a:r>
              </a:p>
            </p:txBody>
          </p:sp>
        </mc:Fallback>
      </mc:AlternateContent>
    </p:spTree>
    <p:extLst>
      <p:ext uri="{BB962C8B-B14F-4D97-AF65-F5344CB8AC3E}">
        <p14:creationId xmlns:p14="http://schemas.microsoft.com/office/powerpoint/2010/main" val="35369612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199" y="143056"/>
            <a:ext cx="10515600" cy="1032601"/>
          </a:xfrm>
        </p:spPr>
        <p:txBody>
          <a:bodyPr/>
          <a:lstStyle/>
          <a:p>
            <a:pPr algn="ctr"/>
            <a:r>
              <a:rPr lang="es-CO" b="1" dirty="0"/>
              <a:t>LA TECNOLOGIA DE LA PRODUCCION</a:t>
            </a:r>
          </a:p>
        </p:txBody>
      </p:sp>
      <p:sp>
        <p:nvSpPr>
          <p:cNvPr id="3" name="Marcador de contenido 2"/>
          <p:cNvSpPr>
            <a:spLocks noGrp="1"/>
          </p:cNvSpPr>
          <p:nvPr>
            <p:ph idx="1"/>
          </p:nvPr>
        </p:nvSpPr>
        <p:spPr>
          <a:xfrm>
            <a:off x="195944" y="1175657"/>
            <a:ext cx="11782696" cy="5499463"/>
          </a:xfrm>
        </p:spPr>
        <p:txBody>
          <a:bodyPr>
            <a:normAutofit/>
          </a:bodyPr>
          <a:lstStyle/>
          <a:p>
            <a:pPr marL="0" indent="0" algn="just">
              <a:buNone/>
            </a:pPr>
            <a:r>
              <a:rPr lang="es-CO" sz="4000" dirty="0"/>
              <a:t>La función de producción se aplica siempre a una tecnología dada; es decir, a un determinado estado de los conocimientos sobre los distintos métodos que podrían utilizarse para transformar los factores en productos.</a:t>
            </a:r>
          </a:p>
          <a:p>
            <a:pPr marL="0" indent="0" algn="just">
              <a:buNone/>
            </a:pPr>
            <a:r>
              <a:rPr lang="es-CO" sz="4000" dirty="0"/>
              <a:t>Describen los que es técnicamente viable cuando la empresa produce eficientemente; es decir, cuando utiliza cada combinación de factores de la manera mas eficaz posible.</a:t>
            </a:r>
          </a:p>
        </p:txBody>
      </p:sp>
    </p:spTree>
    <p:extLst>
      <p:ext uri="{BB962C8B-B14F-4D97-AF65-F5344CB8AC3E}">
        <p14:creationId xmlns:p14="http://schemas.microsoft.com/office/powerpoint/2010/main" val="4897624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915035"/>
          </a:xfrm>
        </p:spPr>
        <p:txBody>
          <a:bodyPr/>
          <a:lstStyle/>
          <a:p>
            <a:pPr algn="ctr"/>
            <a:r>
              <a:rPr lang="es-CO" b="1" dirty="0"/>
              <a:t>OBSERVACIONES</a:t>
            </a:r>
          </a:p>
        </p:txBody>
      </p:sp>
      <p:sp>
        <p:nvSpPr>
          <p:cNvPr id="3" name="Marcador de contenido 2"/>
          <p:cNvSpPr>
            <a:spLocks noGrp="1"/>
          </p:cNvSpPr>
          <p:nvPr>
            <p:ph idx="1"/>
          </p:nvPr>
        </p:nvSpPr>
        <p:spPr>
          <a:xfrm>
            <a:off x="222069" y="1280160"/>
            <a:ext cx="11769633" cy="5329646"/>
          </a:xfrm>
        </p:spPr>
        <p:txBody>
          <a:bodyPr/>
          <a:lstStyle/>
          <a:p>
            <a:pPr lvl="0" algn="just"/>
            <a:r>
              <a:rPr lang="es-CO" sz="3600" dirty="0"/>
              <a:t>Con trabajadores adicionales, la producción Q aumenta, alcanza un punto máximo y luego decrece.</a:t>
            </a:r>
          </a:p>
          <a:p>
            <a:pPr marL="0" indent="0" algn="just">
              <a:buNone/>
            </a:pPr>
            <a:endParaRPr lang="es-CO" sz="3600" dirty="0"/>
          </a:p>
          <a:p>
            <a:pPr lvl="0" algn="just"/>
            <a:r>
              <a:rPr lang="es-CO" sz="3600" dirty="0"/>
              <a:t>El producto medio del trabajo (</a:t>
            </a:r>
            <a:r>
              <a:rPr lang="es-CO" sz="3600" dirty="0" err="1"/>
              <a:t>PMe</a:t>
            </a:r>
            <a:r>
              <a:rPr lang="es-CO" sz="3600" baseline="-25000" dirty="0" err="1"/>
              <a:t>L</a:t>
            </a:r>
            <a:r>
              <a:rPr lang="es-CO" sz="3600" dirty="0"/>
              <a:t>), que es el nivel de producción por unidad de trabajo, aumenta inicialmente, pero luego disminuye.</a:t>
            </a:r>
          </a:p>
          <a:p>
            <a:pPr lvl="0"/>
            <a:endParaRPr lang="es-CO" dirty="0"/>
          </a:p>
          <a:p>
            <a:pPr marL="0" lvl="0" indent="0">
              <a:buNone/>
            </a:pPr>
            <a:endParaRPr lang="es-CO" dirty="0"/>
          </a:p>
          <a:p>
            <a:endParaRPr lang="es-CO"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4880" y="5251269"/>
            <a:ext cx="54959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52717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576943" y="519340"/>
            <a:ext cx="10515600" cy="2681061"/>
          </a:xfrm>
        </p:spPr>
        <p:txBody>
          <a:bodyPr/>
          <a:lstStyle/>
          <a:p>
            <a:pPr lvl="0" algn="just"/>
            <a:r>
              <a:rPr lang="es-CO" sz="3600" dirty="0"/>
              <a:t>El producto marginal del trabajo (PM</a:t>
            </a:r>
            <a:r>
              <a:rPr lang="es-CO" sz="3600" baseline="-25000" dirty="0"/>
              <a:t>L</a:t>
            </a:r>
            <a:r>
              <a:rPr lang="es-CO" sz="3600" dirty="0"/>
              <a:t>), que es la producción adicional que se obtiene cuando se utiliza 1 unidad mas de trabajo, depende de la cantidad que se utilice de capital y al igual que el producto medio marginal, primero aumenta y luego disminuye.</a:t>
            </a:r>
          </a:p>
          <a:p>
            <a:pPr marL="0" indent="0">
              <a:buNone/>
            </a:pPr>
            <a:endParaRPr lang="es-CO" dirty="0"/>
          </a:p>
        </p:txBody>
      </p:sp>
      <p:pic>
        <p:nvPicPr>
          <p:cNvPr id="4" name="Imagen 3"/>
          <p:cNvPicPr>
            <a:picLocks noChangeAspect="1"/>
          </p:cNvPicPr>
          <p:nvPr/>
        </p:nvPicPr>
        <p:blipFill>
          <a:blip r:embed="rId2"/>
          <a:stretch>
            <a:fillRect/>
          </a:stretch>
        </p:blipFill>
        <p:spPr>
          <a:xfrm>
            <a:off x="1567418" y="3739594"/>
            <a:ext cx="8534650" cy="1668427"/>
          </a:xfrm>
          <a:prstGeom prst="rect">
            <a:avLst/>
          </a:prstGeom>
        </p:spPr>
      </p:pic>
    </p:spTree>
    <p:extLst>
      <p:ext uri="{BB962C8B-B14F-4D97-AF65-F5344CB8AC3E}">
        <p14:creationId xmlns:p14="http://schemas.microsoft.com/office/powerpoint/2010/main" val="40593348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94658" y="79117"/>
            <a:ext cx="10515600" cy="1325563"/>
          </a:xfrm>
        </p:spPr>
        <p:txBody>
          <a:bodyPr/>
          <a:lstStyle/>
          <a:p>
            <a:r>
              <a:rPr lang="es-CO" b="1" dirty="0"/>
              <a:t>LA PRODUCCION CON UN FACTOR VARIABLE L</a:t>
            </a:r>
          </a:p>
        </p:txBody>
      </p:sp>
      <p:pic>
        <p:nvPicPr>
          <p:cNvPr id="5" name="Imagen 4"/>
          <p:cNvPicPr>
            <a:picLocks noChangeAspect="1"/>
          </p:cNvPicPr>
          <p:nvPr/>
        </p:nvPicPr>
        <p:blipFill>
          <a:blip r:embed="rId2"/>
          <a:stretch>
            <a:fillRect/>
          </a:stretch>
        </p:blipFill>
        <p:spPr>
          <a:xfrm>
            <a:off x="1712686" y="1607880"/>
            <a:ext cx="8128000" cy="5053110"/>
          </a:xfrm>
          <a:prstGeom prst="rect">
            <a:avLst/>
          </a:prstGeom>
        </p:spPr>
      </p:pic>
    </p:spTree>
    <p:extLst>
      <p:ext uri="{BB962C8B-B14F-4D97-AF65-F5344CB8AC3E}">
        <p14:creationId xmlns:p14="http://schemas.microsoft.com/office/powerpoint/2010/main" val="16326816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17716" y="198300"/>
            <a:ext cx="11495313" cy="1064444"/>
          </a:xfrm>
        </p:spPr>
        <p:txBody>
          <a:bodyPr/>
          <a:lstStyle/>
          <a:p>
            <a:pPr algn="ctr"/>
            <a:r>
              <a:rPr lang="es-CO" b="1" dirty="0"/>
              <a:t>LA PRODUCCION CON UN FACTOR VARIABLE L</a:t>
            </a:r>
          </a:p>
        </p:txBody>
      </p:sp>
      <p:pic>
        <p:nvPicPr>
          <p:cNvPr id="4" name="Imagen 3"/>
          <p:cNvPicPr>
            <a:picLocks noChangeAspect="1"/>
          </p:cNvPicPr>
          <p:nvPr/>
        </p:nvPicPr>
        <p:blipFill>
          <a:blip r:embed="rId2"/>
          <a:stretch>
            <a:fillRect/>
          </a:stretch>
        </p:blipFill>
        <p:spPr>
          <a:xfrm>
            <a:off x="1139892" y="1262744"/>
            <a:ext cx="8635479" cy="5251577"/>
          </a:xfrm>
          <a:prstGeom prst="rect">
            <a:avLst/>
          </a:prstGeom>
        </p:spPr>
      </p:pic>
    </p:spTree>
    <p:extLst>
      <p:ext uri="{BB962C8B-B14F-4D97-AF65-F5344CB8AC3E}">
        <p14:creationId xmlns:p14="http://schemas.microsoft.com/office/powerpoint/2010/main" val="33458213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00445" y="124414"/>
            <a:ext cx="11325497" cy="1025117"/>
          </a:xfrm>
        </p:spPr>
        <p:txBody>
          <a:bodyPr/>
          <a:lstStyle/>
          <a:p>
            <a:r>
              <a:rPr lang="es-CO" b="1" dirty="0"/>
              <a:t>LA PRODUCCION CON UN FACTOR VARIABLE L</a:t>
            </a:r>
          </a:p>
        </p:txBody>
      </p:sp>
      <p:sp>
        <p:nvSpPr>
          <p:cNvPr id="3" name="Marcador de contenido 2"/>
          <p:cNvSpPr>
            <a:spLocks noGrp="1"/>
          </p:cNvSpPr>
          <p:nvPr>
            <p:ph idx="1"/>
          </p:nvPr>
        </p:nvSpPr>
        <p:spPr>
          <a:xfrm>
            <a:off x="300446" y="1018904"/>
            <a:ext cx="11665131" cy="1149530"/>
          </a:xfrm>
        </p:spPr>
        <p:txBody>
          <a:bodyPr/>
          <a:lstStyle/>
          <a:p>
            <a:pPr marL="0" indent="0">
              <a:buNone/>
            </a:pPr>
            <a:r>
              <a:rPr lang="es-CO" dirty="0"/>
              <a:t>Cuando el capital es fijo, pero el trabajo variable, la empresa solo puede producir mas incrementando su cantidad de trabajo.</a:t>
            </a:r>
          </a:p>
        </p:txBody>
      </p:sp>
      <p:graphicFrame>
        <p:nvGraphicFramePr>
          <p:cNvPr id="4" name="Tabla 3"/>
          <p:cNvGraphicFramePr>
            <a:graphicFrameLocks noGrp="1"/>
          </p:cNvGraphicFramePr>
          <p:nvPr>
            <p:extLst>
              <p:ext uri="{D42A27DB-BD31-4B8C-83A1-F6EECF244321}">
                <p14:modId xmlns:p14="http://schemas.microsoft.com/office/powerpoint/2010/main" val="1752681556"/>
              </p:ext>
            </p:extLst>
          </p:nvPr>
        </p:nvGraphicFramePr>
        <p:xfrm>
          <a:off x="1071152" y="1887266"/>
          <a:ext cx="8908871" cy="4663440"/>
        </p:xfrm>
        <a:graphic>
          <a:graphicData uri="http://schemas.openxmlformats.org/drawingml/2006/table">
            <a:tbl>
              <a:tblPr firstRow="1" bandRow="1">
                <a:tableStyleId>{5940675A-B579-460E-94D1-54222C63F5DA}</a:tableStyleId>
              </a:tblPr>
              <a:tblGrid>
                <a:gridCol w="1886000">
                  <a:extLst>
                    <a:ext uri="{9D8B030D-6E8A-4147-A177-3AD203B41FA5}">
                      <a16:colId xmlns:a16="http://schemas.microsoft.com/office/drawing/2014/main" val="1833564526"/>
                    </a:ext>
                  </a:extLst>
                </a:gridCol>
                <a:gridCol w="1861080">
                  <a:extLst>
                    <a:ext uri="{9D8B030D-6E8A-4147-A177-3AD203B41FA5}">
                      <a16:colId xmlns:a16="http://schemas.microsoft.com/office/drawing/2014/main" val="3379967803"/>
                    </a:ext>
                  </a:extLst>
                </a:gridCol>
                <a:gridCol w="1593147">
                  <a:extLst>
                    <a:ext uri="{9D8B030D-6E8A-4147-A177-3AD203B41FA5}">
                      <a16:colId xmlns:a16="http://schemas.microsoft.com/office/drawing/2014/main" val="1142528435"/>
                    </a:ext>
                  </a:extLst>
                </a:gridCol>
                <a:gridCol w="1414712">
                  <a:extLst>
                    <a:ext uri="{9D8B030D-6E8A-4147-A177-3AD203B41FA5}">
                      <a16:colId xmlns:a16="http://schemas.microsoft.com/office/drawing/2014/main" val="1168293802"/>
                    </a:ext>
                  </a:extLst>
                </a:gridCol>
                <a:gridCol w="2153932">
                  <a:extLst>
                    <a:ext uri="{9D8B030D-6E8A-4147-A177-3AD203B41FA5}">
                      <a16:colId xmlns:a16="http://schemas.microsoft.com/office/drawing/2014/main" val="2624077558"/>
                    </a:ext>
                  </a:extLst>
                </a:gridCol>
              </a:tblGrid>
              <a:tr h="637434">
                <a:tc>
                  <a:txBody>
                    <a:bodyPr/>
                    <a:lstStyle/>
                    <a:p>
                      <a:pPr algn="ctr"/>
                      <a:r>
                        <a:rPr lang="es-CO" dirty="0"/>
                        <a:t>Cantidad de Trabajo (L)</a:t>
                      </a:r>
                    </a:p>
                  </a:txBody>
                  <a:tcPr>
                    <a:solidFill>
                      <a:schemeClr val="bg1">
                        <a:lumMod val="65000"/>
                      </a:schemeClr>
                    </a:solidFill>
                  </a:tcPr>
                </a:tc>
                <a:tc>
                  <a:txBody>
                    <a:bodyPr/>
                    <a:lstStyle/>
                    <a:p>
                      <a:pPr algn="ctr"/>
                      <a:r>
                        <a:rPr lang="es-CO" dirty="0"/>
                        <a:t>Cantidad de Capital (k)</a:t>
                      </a:r>
                    </a:p>
                  </a:txBody>
                  <a:tcPr>
                    <a:solidFill>
                      <a:schemeClr val="bg1">
                        <a:lumMod val="65000"/>
                      </a:schemeClr>
                    </a:solidFill>
                  </a:tcPr>
                </a:tc>
                <a:tc>
                  <a:txBody>
                    <a:bodyPr/>
                    <a:lstStyle/>
                    <a:p>
                      <a:pPr algn="ctr"/>
                      <a:r>
                        <a:rPr lang="es-CO" dirty="0"/>
                        <a:t>Producción Total (Q)</a:t>
                      </a:r>
                    </a:p>
                  </a:txBody>
                  <a:tcPr>
                    <a:solidFill>
                      <a:schemeClr val="bg1">
                        <a:lumMod val="65000"/>
                      </a:schemeClr>
                    </a:solidFill>
                  </a:tcPr>
                </a:tc>
                <a:tc>
                  <a:txBody>
                    <a:bodyPr/>
                    <a:lstStyle/>
                    <a:p>
                      <a:pPr algn="ctr"/>
                      <a:r>
                        <a:rPr lang="es-CO" dirty="0"/>
                        <a:t>Producto Medio</a:t>
                      </a:r>
                    </a:p>
                  </a:txBody>
                  <a:tcPr>
                    <a:solidFill>
                      <a:schemeClr val="bg1">
                        <a:lumMod val="65000"/>
                      </a:schemeClr>
                    </a:solidFill>
                  </a:tcPr>
                </a:tc>
                <a:tc>
                  <a:txBody>
                    <a:bodyPr/>
                    <a:lstStyle/>
                    <a:p>
                      <a:pPr algn="ctr"/>
                      <a:r>
                        <a:rPr lang="es-CO" dirty="0"/>
                        <a:t>Producto Marginal</a:t>
                      </a:r>
                    </a:p>
                  </a:txBody>
                  <a:tcPr>
                    <a:solidFill>
                      <a:schemeClr val="bg1">
                        <a:lumMod val="65000"/>
                      </a:schemeClr>
                    </a:solidFill>
                  </a:tcPr>
                </a:tc>
                <a:extLst>
                  <a:ext uri="{0D108BD9-81ED-4DB2-BD59-A6C34878D82A}">
                    <a16:rowId xmlns:a16="http://schemas.microsoft.com/office/drawing/2014/main" val="26897617"/>
                  </a:ext>
                </a:extLst>
              </a:tr>
              <a:tr h="364248">
                <a:tc>
                  <a:txBody>
                    <a:bodyPr/>
                    <a:lstStyle/>
                    <a:p>
                      <a:pPr algn="ctr"/>
                      <a:r>
                        <a:rPr lang="es-CO" dirty="0"/>
                        <a:t>0</a:t>
                      </a:r>
                    </a:p>
                  </a:txBody>
                  <a:tcPr/>
                </a:tc>
                <a:tc>
                  <a:txBody>
                    <a:bodyPr/>
                    <a:lstStyle/>
                    <a:p>
                      <a:pPr algn="ctr"/>
                      <a:r>
                        <a:rPr lang="es-CO" dirty="0"/>
                        <a:t>10</a:t>
                      </a:r>
                    </a:p>
                  </a:txBody>
                  <a:tcPr/>
                </a:tc>
                <a:tc>
                  <a:txBody>
                    <a:bodyPr/>
                    <a:lstStyle/>
                    <a:p>
                      <a:pPr algn="ctr"/>
                      <a:r>
                        <a:rPr lang="es-CO" dirty="0"/>
                        <a:t>0</a:t>
                      </a:r>
                    </a:p>
                  </a:txBody>
                  <a:tcPr/>
                </a:tc>
                <a:tc>
                  <a:txBody>
                    <a:bodyPr/>
                    <a:lstStyle/>
                    <a:p>
                      <a:pPr algn="ctr"/>
                      <a:r>
                        <a:rPr lang="es-CO" dirty="0"/>
                        <a:t>------</a:t>
                      </a:r>
                    </a:p>
                  </a:txBody>
                  <a:tcPr/>
                </a:tc>
                <a:tc>
                  <a:txBody>
                    <a:bodyPr/>
                    <a:lstStyle/>
                    <a:p>
                      <a:pPr algn="ctr"/>
                      <a:r>
                        <a:rPr lang="es-CO" dirty="0"/>
                        <a:t>--------</a:t>
                      </a:r>
                    </a:p>
                  </a:txBody>
                  <a:tcPr/>
                </a:tc>
                <a:extLst>
                  <a:ext uri="{0D108BD9-81ED-4DB2-BD59-A6C34878D82A}">
                    <a16:rowId xmlns:a16="http://schemas.microsoft.com/office/drawing/2014/main" val="2604919305"/>
                  </a:ext>
                </a:extLst>
              </a:tr>
              <a:tr h="364248">
                <a:tc>
                  <a:txBody>
                    <a:bodyPr/>
                    <a:lstStyle/>
                    <a:p>
                      <a:pPr algn="ctr"/>
                      <a:r>
                        <a:rPr lang="es-CO" dirty="0"/>
                        <a:t>1</a:t>
                      </a:r>
                    </a:p>
                  </a:txBody>
                  <a:tcPr/>
                </a:tc>
                <a:tc>
                  <a:txBody>
                    <a:bodyPr/>
                    <a:lstStyle/>
                    <a:p>
                      <a:pPr algn="ctr"/>
                      <a:r>
                        <a:rPr lang="es-CO" dirty="0"/>
                        <a:t>10</a:t>
                      </a:r>
                    </a:p>
                  </a:txBody>
                  <a:tcPr/>
                </a:tc>
                <a:tc>
                  <a:txBody>
                    <a:bodyPr/>
                    <a:lstStyle/>
                    <a:p>
                      <a:pPr algn="ctr"/>
                      <a:r>
                        <a:rPr lang="es-CO" dirty="0"/>
                        <a:t>10</a:t>
                      </a:r>
                    </a:p>
                  </a:txBody>
                  <a:tcPr/>
                </a:tc>
                <a:tc>
                  <a:txBody>
                    <a:bodyPr/>
                    <a:lstStyle/>
                    <a:p>
                      <a:pPr algn="ctr"/>
                      <a:r>
                        <a:rPr lang="es-CO" dirty="0"/>
                        <a:t>10</a:t>
                      </a:r>
                    </a:p>
                  </a:txBody>
                  <a:tcPr/>
                </a:tc>
                <a:tc>
                  <a:txBody>
                    <a:bodyPr/>
                    <a:lstStyle/>
                    <a:p>
                      <a:pPr algn="ctr"/>
                      <a:r>
                        <a:rPr lang="es-CO" dirty="0"/>
                        <a:t>10</a:t>
                      </a:r>
                    </a:p>
                  </a:txBody>
                  <a:tcPr/>
                </a:tc>
                <a:extLst>
                  <a:ext uri="{0D108BD9-81ED-4DB2-BD59-A6C34878D82A}">
                    <a16:rowId xmlns:a16="http://schemas.microsoft.com/office/drawing/2014/main" val="1347625139"/>
                  </a:ext>
                </a:extLst>
              </a:tr>
              <a:tr h="364248">
                <a:tc>
                  <a:txBody>
                    <a:bodyPr/>
                    <a:lstStyle/>
                    <a:p>
                      <a:pPr algn="ctr"/>
                      <a:r>
                        <a:rPr lang="es-CO" dirty="0"/>
                        <a:t>2</a:t>
                      </a:r>
                    </a:p>
                  </a:txBody>
                  <a:tcPr/>
                </a:tc>
                <a:tc>
                  <a:txBody>
                    <a:bodyPr/>
                    <a:lstStyle/>
                    <a:p>
                      <a:pPr algn="ctr"/>
                      <a:r>
                        <a:rPr lang="es-CO" dirty="0"/>
                        <a:t>10</a:t>
                      </a:r>
                    </a:p>
                  </a:txBody>
                  <a:tcPr/>
                </a:tc>
                <a:tc>
                  <a:txBody>
                    <a:bodyPr/>
                    <a:lstStyle/>
                    <a:p>
                      <a:pPr algn="ctr"/>
                      <a:r>
                        <a:rPr lang="es-CO" dirty="0"/>
                        <a:t>30</a:t>
                      </a:r>
                    </a:p>
                  </a:txBody>
                  <a:tcPr/>
                </a:tc>
                <a:tc>
                  <a:txBody>
                    <a:bodyPr/>
                    <a:lstStyle/>
                    <a:p>
                      <a:pPr algn="ctr"/>
                      <a:r>
                        <a:rPr lang="es-CO" dirty="0"/>
                        <a:t>15</a:t>
                      </a:r>
                    </a:p>
                  </a:txBody>
                  <a:tcPr/>
                </a:tc>
                <a:tc>
                  <a:txBody>
                    <a:bodyPr/>
                    <a:lstStyle/>
                    <a:p>
                      <a:pPr algn="ctr"/>
                      <a:r>
                        <a:rPr lang="es-CO" dirty="0"/>
                        <a:t>20</a:t>
                      </a:r>
                    </a:p>
                  </a:txBody>
                  <a:tcPr/>
                </a:tc>
                <a:extLst>
                  <a:ext uri="{0D108BD9-81ED-4DB2-BD59-A6C34878D82A}">
                    <a16:rowId xmlns:a16="http://schemas.microsoft.com/office/drawing/2014/main" val="1837774573"/>
                  </a:ext>
                </a:extLst>
              </a:tr>
              <a:tr h="364248">
                <a:tc>
                  <a:txBody>
                    <a:bodyPr/>
                    <a:lstStyle/>
                    <a:p>
                      <a:pPr algn="ctr"/>
                      <a:r>
                        <a:rPr lang="es-CO" dirty="0"/>
                        <a:t>3</a:t>
                      </a:r>
                    </a:p>
                  </a:txBody>
                  <a:tcPr>
                    <a:solidFill>
                      <a:schemeClr val="accent1">
                        <a:lumMod val="75000"/>
                      </a:schemeClr>
                    </a:solidFill>
                  </a:tcPr>
                </a:tc>
                <a:tc>
                  <a:txBody>
                    <a:bodyPr/>
                    <a:lstStyle/>
                    <a:p>
                      <a:pPr algn="ctr"/>
                      <a:r>
                        <a:rPr lang="es-CO" dirty="0"/>
                        <a:t>10</a:t>
                      </a:r>
                    </a:p>
                  </a:txBody>
                  <a:tcPr>
                    <a:solidFill>
                      <a:schemeClr val="accent1">
                        <a:lumMod val="75000"/>
                      </a:schemeClr>
                    </a:solidFill>
                  </a:tcPr>
                </a:tc>
                <a:tc>
                  <a:txBody>
                    <a:bodyPr/>
                    <a:lstStyle/>
                    <a:p>
                      <a:pPr algn="ctr"/>
                      <a:r>
                        <a:rPr lang="es-CO" dirty="0"/>
                        <a:t>60</a:t>
                      </a:r>
                    </a:p>
                  </a:txBody>
                  <a:tcPr>
                    <a:solidFill>
                      <a:schemeClr val="accent1">
                        <a:lumMod val="75000"/>
                      </a:schemeClr>
                    </a:solidFill>
                  </a:tcPr>
                </a:tc>
                <a:tc>
                  <a:txBody>
                    <a:bodyPr/>
                    <a:lstStyle/>
                    <a:p>
                      <a:pPr algn="ctr"/>
                      <a:r>
                        <a:rPr lang="es-CO" dirty="0"/>
                        <a:t>20</a:t>
                      </a:r>
                    </a:p>
                  </a:txBody>
                  <a:tcPr>
                    <a:solidFill>
                      <a:schemeClr val="accent1">
                        <a:lumMod val="75000"/>
                      </a:schemeClr>
                    </a:solidFill>
                  </a:tcPr>
                </a:tc>
                <a:tc>
                  <a:txBody>
                    <a:bodyPr/>
                    <a:lstStyle/>
                    <a:p>
                      <a:pPr algn="ctr"/>
                      <a:r>
                        <a:rPr lang="es-CO" dirty="0"/>
                        <a:t>30</a:t>
                      </a:r>
                    </a:p>
                  </a:txBody>
                  <a:tcPr>
                    <a:solidFill>
                      <a:schemeClr val="accent1">
                        <a:lumMod val="75000"/>
                      </a:schemeClr>
                    </a:solidFill>
                  </a:tcPr>
                </a:tc>
                <a:extLst>
                  <a:ext uri="{0D108BD9-81ED-4DB2-BD59-A6C34878D82A}">
                    <a16:rowId xmlns:a16="http://schemas.microsoft.com/office/drawing/2014/main" val="1099576457"/>
                  </a:ext>
                </a:extLst>
              </a:tr>
              <a:tr h="364248">
                <a:tc>
                  <a:txBody>
                    <a:bodyPr/>
                    <a:lstStyle/>
                    <a:p>
                      <a:pPr algn="ctr"/>
                      <a:r>
                        <a:rPr lang="es-CO" dirty="0"/>
                        <a:t>4</a:t>
                      </a:r>
                    </a:p>
                  </a:txBody>
                  <a:tcPr/>
                </a:tc>
                <a:tc>
                  <a:txBody>
                    <a:bodyPr/>
                    <a:lstStyle/>
                    <a:p>
                      <a:pPr algn="ctr"/>
                      <a:r>
                        <a:rPr lang="es-CO" dirty="0"/>
                        <a:t>10</a:t>
                      </a:r>
                    </a:p>
                  </a:txBody>
                  <a:tcPr/>
                </a:tc>
                <a:tc>
                  <a:txBody>
                    <a:bodyPr/>
                    <a:lstStyle/>
                    <a:p>
                      <a:pPr algn="ctr"/>
                      <a:r>
                        <a:rPr lang="es-CO" dirty="0"/>
                        <a:t>80</a:t>
                      </a:r>
                    </a:p>
                  </a:txBody>
                  <a:tcPr/>
                </a:tc>
                <a:tc>
                  <a:txBody>
                    <a:bodyPr/>
                    <a:lstStyle/>
                    <a:p>
                      <a:pPr algn="ctr"/>
                      <a:r>
                        <a:rPr lang="es-CO" dirty="0"/>
                        <a:t>20</a:t>
                      </a:r>
                    </a:p>
                  </a:txBody>
                  <a:tcPr>
                    <a:solidFill>
                      <a:srgbClr val="92D050"/>
                    </a:solidFill>
                  </a:tcPr>
                </a:tc>
                <a:tc>
                  <a:txBody>
                    <a:bodyPr/>
                    <a:lstStyle/>
                    <a:p>
                      <a:pPr algn="ctr"/>
                      <a:r>
                        <a:rPr lang="es-CO" dirty="0"/>
                        <a:t>20</a:t>
                      </a:r>
                    </a:p>
                  </a:txBody>
                  <a:tcPr>
                    <a:solidFill>
                      <a:srgbClr val="92D050"/>
                    </a:solidFill>
                  </a:tcPr>
                </a:tc>
                <a:extLst>
                  <a:ext uri="{0D108BD9-81ED-4DB2-BD59-A6C34878D82A}">
                    <a16:rowId xmlns:a16="http://schemas.microsoft.com/office/drawing/2014/main" val="4168135685"/>
                  </a:ext>
                </a:extLst>
              </a:tr>
              <a:tr h="364248">
                <a:tc>
                  <a:txBody>
                    <a:bodyPr/>
                    <a:lstStyle/>
                    <a:p>
                      <a:pPr algn="ctr"/>
                      <a:r>
                        <a:rPr lang="es-CO" dirty="0"/>
                        <a:t>5</a:t>
                      </a:r>
                    </a:p>
                  </a:txBody>
                  <a:tcPr/>
                </a:tc>
                <a:tc>
                  <a:txBody>
                    <a:bodyPr/>
                    <a:lstStyle/>
                    <a:p>
                      <a:pPr algn="ctr"/>
                      <a:r>
                        <a:rPr lang="es-CO" dirty="0"/>
                        <a:t>10</a:t>
                      </a:r>
                    </a:p>
                  </a:txBody>
                  <a:tcPr/>
                </a:tc>
                <a:tc>
                  <a:txBody>
                    <a:bodyPr/>
                    <a:lstStyle/>
                    <a:p>
                      <a:pPr algn="ctr"/>
                      <a:r>
                        <a:rPr lang="es-CO" dirty="0"/>
                        <a:t>95</a:t>
                      </a:r>
                    </a:p>
                  </a:txBody>
                  <a:tcPr/>
                </a:tc>
                <a:tc>
                  <a:txBody>
                    <a:bodyPr/>
                    <a:lstStyle/>
                    <a:p>
                      <a:pPr algn="ctr"/>
                      <a:r>
                        <a:rPr lang="es-CO" dirty="0"/>
                        <a:t>19</a:t>
                      </a:r>
                    </a:p>
                  </a:txBody>
                  <a:tcPr/>
                </a:tc>
                <a:tc>
                  <a:txBody>
                    <a:bodyPr/>
                    <a:lstStyle/>
                    <a:p>
                      <a:pPr algn="ctr"/>
                      <a:r>
                        <a:rPr lang="es-CO" dirty="0"/>
                        <a:t>15</a:t>
                      </a:r>
                    </a:p>
                  </a:txBody>
                  <a:tcPr/>
                </a:tc>
                <a:extLst>
                  <a:ext uri="{0D108BD9-81ED-4DB2-BD59-A6C34878D82A}">
                    <a16:rowId xmlns:a16="http://schemas.microsoft.com/office/drawing/2014/main" val="2111696589"/>
                  </a:ext>
                </a:extLst>
              </a:tr>
              <a:tr h="364248">
                <a:tc>
                  <a:txBody>
                    <a:bodyPr/>
                    <a:lstStyle/>
                    <a:p>
                      <a:pPr algn="ctr"/>
                      <a:r>
                        <a:rPr lang="es-CO" dirty="0"/>
                        <a:t>6</a:t>
                      </a:r>
                    </a:p>
                  </a:txBody>
                  <a:tcPr/>
                </a:tc>
                <a:tc>
                  <a:txBody>
                    <a:bodyPr/>
                    <a:lstStyle/>
                    <a:p>
                      <a:pPr algn="ctr"/>
                      <a:r>
                        <a:rPr lang="es-CO" dirty="0"/>
                        <a:t>10</a:t>
                      </a:r>
                    </a:p>
                  </a:txBody>
                  <a:tcPr/>
                </a:tc>
                <a:tc>
                  <a:txBody>
                    <a:bodyPr/>
                    <a:lstStyle/>
                    <a:p>
                      <a:pPr algn="ctr"/>
                      <a:r>
                        <a:rPr lang="es-CO" dirty="0"/>
                        <a:t>108</a:t>
                      </a:r>
                    </a:p>
                  </a:txBody>
                  <a:tcPr/>
                </a:tc>
                <a:tc>
                  <a:txBody>
                    <a:bodyPr/>
                    <a:lstStyle/>
                    <a:p>
                      <a:pPr algn="ctr"/>
                      <a:r>
                        <a:rPr lang="es-CO" dirty="0"/>
                        <a:t>18</a:t>
                      </a:r>
                    </a:p>
                  </a:txBody>
                  <a:tcPr/>
                </a:tc>
                <a:tc>
                  <a:txBody>
                    <a:bodyPr/>
                    <a:lstStyle/>
                    <a:p>
                      <a:pPr algn="ctr"/>
                      <a:r>
                        <a:rPr lang="es-CO" dirty="0"/>
                        <a:t>13</a:t>
                      </a:r>
                    </a:p>
                  </a:txBody>
                  <a:tcPr/>
                </a:tc>
                <a:extLst>
                  <a:ext uri="{0D108BD9-81ED-4DB2-BD59-A6C34878D82A}">
                    <a16:rowId xmlns:a16="http://schemas.microsoft.com/office/drawing/2014/main" val="1331184260"/>
                  </a:ext>
                </a:extLst>
              </a:tr>
              <a:tr h="364248">
                <a:tc>
                  <a:txBody>
                    <a:bodyPr/>
                    <a:lstStyle/>
                    <a:p>
                      <a:pPr algn="ctr"/>
                      <a:r>
                        <a:rPr lang="es-CO" dirty="0"/>
                        <a:t>7</a:t>
                      </a:r>
                    </a:p>
                  </a:txBody>
                  <a:tcPr>
                    <a:solidFill>
                      <a:srgbClr val="FFFF00"/>
                    </a:solidFill>
                  </a:tcPr>
                </a:tc>
                <a:tc>
                  <a:txBody>
                    <a:bodyPr/>
                    <a:lstStyle/>
                    <a:p>
                      <a:pPr algn="ctr"/>
                      <a:r>
                        <a:rPr lang="es-CO" dirty="0"/>
                        <a:t>10</a:t>
                      </a:r>
                    </a:p>
                  </a:txBody>
                  <a:tcPr>
                    <a:solidFill>
                      <a:srgbClr val="FFFF00"/>
                    </a:solidFill>
                  </a:tcPr>
                </a:tc>
                <a:tc>
                  <a:txBody>
                    <a:bodyPr/>
                    <a:lstStyle/>
                    <a:p>
                      <a:pPr algn="ctr"/>
                      <a:r>
                        <a:rPr lang="es-CO" dirty="0"/>
                        <a:t>112</a:t>
                      </a:r>
                    </a:p>
                  </a:txBody>
                  <a:tcPr>
                    <a:solidFill>
                      <a:srgbClr val="FFFF00"/>
                    </a:solidFill>
                  </a:tcPr>
                </a:tc>
                <a:tc>
                  <a:txBody>
                    <a:bodyPr/>
                    <a:lstStyle/>
                    <a:p>
                      <a:pPr algn="ctr"/>
                      <a:r>
                        <a:rPr lang="es-CO" dirty="0"/>
                        <a:t>16</a:t>
                      </a:r>
                    </a:p>
                  </a:txBody>
                  <a:tcPr/>
                </a:tc>
                <a:tc>
                  <a:txBody>
                    <a:bodyPr/>
                    <a:lstStyle/>
                    <a:p>
                      <a:pPr algn="ctr"/>
                      <a:r>
                        <a:rPr lang="es-CO" dirty="0"/>
                        <a:t>4</a:t>
                      </a:r>
                    </a:p>
                  </a:txBody>
                  <a:tcPr/>
                </a:tc>
                <a:extLst>
                  <a:ext uri="{0D108BD9-81ED-4DB2-BD59-A6C34878D82A}">
                    <a16:rowId xmlns:a16="http://schemas.microsoft.com/office/drawing/2014/main" val="3277687483"/>
                  </a:ext>
                </a:extLst>
              </a:tr>
              <a:tr h="364248">
                <a:tc>
                  <a:txBody>
                    <a:bodyPr/>
                    <a:lstStyle/>
                    <a:p>
                      <a:pPr algn="ctr"/>
                      <a:r>
                        <a:rPr lang="es-CO" dirty="0"/>
                        <a:t>8</a:t>
                      </a:r>
                    </a:p>
                  </a:txBody>
                  <a:tcPr/>
                </a:tc>
                <a:tc>
                  <a:txBody>
                    <a:bodyPr/>
                    <a:lstStyle/>
                    <a:p>
                      <a:pPr algn="ctr"/>
                      <a:r>
                        <a:rPr lang="es-CO" dirty="0"/>
                        <a:t>10</a:t>
                      </a:r>
                    </a:p>
                  </a:txBody>
                  <a:tcPr/>
                </a:tc>
                <a:tc>
                  <a:txBody>
                    <a:bodyPr/>
                    <a:lstStyle/>
                    <a:p>
                      <a:pPr algn="ctr"/>
                      <a:r>
                        <a:rPr lang="es-CO" dirty="0"/>
                        <a:t>112</a:t>
                      </a:r>
                    </a:p>
                  </a:txBody>
                  <a:tcPr/>
                </a:tc>
                <a:tc>
                  <a:txBody>
                    <a:bodyPr/>
                    <a:lstStyle/>
                    <a:p>
                      <a:pPr algn="ctr"/>
                      <a:r>
                        <a:rPr lang="es-CO" dirty="0"/>
                        <a:t>14</a:t>
                      </a:r>
                    </a:p>
                  </a:txBody>
                  <a:tcPr/>
                </a:tc>
                <a:tc>
                  <a:txBody>
                    <a:bodyPr/>
                    <a:lstStyle/>
                    <a:p>
                      <a:pPr algn="ctr"/>
                      <a:r>
                        <a:rPr lang="es-CO" dirty="0"/>
                        <a:t>0</a:t>
                      </a:r>
                    </a:p>
                  </a:txBody>
                  <a:tcPr/>
                </a:tc>
                <a:extLst>
                  <a:ext uri="{0D108BD9-81ED-4DB2-BD59-A6C34878D82A}">
                    <a16:rowId xmlns:a16="http://schemas.microsoft.com/office/drawing/2014/main" val="1930971503"/>
                  </a:ext>
                </a:extLst>
              </a:tr>
              <a:tr h="364248">
                <a:tc>
                  <a:txBody>
                    <a:bodyPr/>
                    <a:lstStyle/>
                    <a:p>
                      <a:pPr algn="ctr"/>
                      <a:r>
                        <a:rPr lang="es-CO" dirty="0"/>
                        <a:t>9</a:t>
                      </a:r>
                    </a:p>
                  </a:txBody>
                  <a:tcPr/>
                </a:tc>
                <a:tc>
                  <a:txBody>
                    <a:bodyPr/>
                    <a:lstStyle/>
                    <a:p>
                      <a:pPr algn="ctr"/>
                      <a:r>
                        <a:rPr lang="es-CO" dirty="0"/>
                        <a:t>10</a:t>
                      </a:r>
                    </a:p>
                  </a:txBody>
                  <a:tcPr/>
                </a:tc>
                <a:tc>
                  <a:txBody>
                    <a:bodyPr/>
                    <a:lstStyle/>
                    <a:p>
                      <a:pPr algn="ctr"/>
                      <a:r>
                        <a:rPr lang="es-CO" dirty="0"/>
                        <a:t>108</a:t>
                      </a:r>
                    </a:p>
                  </a:txBody>
                  <a:tcPr/>
                </a:tc>
                <a:tc>
                  <a:txBody>
                    <a:bodyPr/>
                    <a:lstStyle/>
                    <a:p>
                      <a:pPr algn="ctr"/>
                      <a:r>
                        <a:rPr lang="es-CO" dirty="0"/>
                        <a:t>12</a:t>
                      </a:r>
                    </a:p>
                  </a:txBody>
                  <a:tcPr/>
                </a:tc>
                <a:tc>
                  <a:txBody>
                    <a:bodyPr/>
                    <a:lstStyle/>
                    <a:p>
                      <a:pPr algn="ctr"/>
                      <a:r>
                        <a:rPr lang="es-CO" dirty="0"/>
                        <a:t>-4</a:t>
                      </a:r>
                    </a:p>
                  </a:txBody>
                  <a:tcPr/>
                </a:tc>
                <a:extLst>
                  <a:ext uri="{0D108BD9-81ED-4DB2-BD59-A6C34878D82A}">
                    <a16:rowId xmlns:a16="http://schemas.microsoft.com/office/drawing/2014/main" val="4142834577"/>
                  </a:ext>
                </a:extLst>
              </a:tr>
              <a:tr h="364248">
                <a:tc>
                  <a:txBody>
                    <a:bodyPr/>
                    <a:lstStyle/>
                    <a:p>
                      <a:pPr algn="ctr"/>
                      <a:r>
                        <a:rPr lang="es-CO" dirty="0"/>
                        <a:t>10</a:t>
                      </a:r>
                    </a:p>
                  </a:txBody>
                  <a:tcPr/>
                </a:tc>
                <a:tc>
                  <a:txBody>
                    <a:bodyPr/>
                    <a:lstStyle/>
                    <a:p>
                      <a:pPr algn="ctr"/>
                      <a:r>
                        <a:rPr lang="es-CO" dirty="0"/>
                        <a:t>10</a:t>
                      </a:r>
                    </a:p>
                  </a:txBody>
                  <a:tcPr/>
                </a:tc>
                <a:tc>
                  <a:txBody>
                    <a:bodyPr/>
                    <a:lstStyle/>
                    <a:p>
                      <a:pPr algn="ctr"/>
                      <a:r>
                        <a:rPr lang="es-CO" dirty="0"/>
                        <a:t>100</a:t>
                      </a:r>
                    </a:p>
                  </a:txBody>
                  <a:tcPr/>
                </a:tc>
                <a:tc>
                  <a:txBody>
                    <a:bodyPr/>
                    <a:lstStyle/>
                    <a:p>
                      <a:pPr algn="ctr"/>
                      <a:r>
                        <a:rPr lang="es-CO" dirty="0"/>
                        <a:t>10</a:t>
                      </a:r>
                    </a:p>
                  </a:txBody>
                  <a:tcPr/>
                </a:tc>
                <a:tc>
                  <a:txBody>
                    <a:bodyPr/>
                    <a:lstStyle/>
                    <a:p>
                      <a:pPr algn="ctr"/>
                      <a:r>
                        <a:rPr lang="es-CO" dirty="0"/>
                        <a:t>-8</a:t>
                      </a:r>
                    </a:p>
                  </a:txBody>
                  <a:tcPr/>
                </a:tc>
                <a:extLst>
                  <a:ext uri="{0D108BD9-81ED-4DB2-BD59-A6C34878D82A}">
                    <a16:rowId xmlns:a16="http://schemas.microsoft.com/office/drawing/2014/main" val="1622651450"/>
                  </a:ext>
                </a:extLst>
              </a:tr>
            </a:tbl>
          </a:graphicData>
        </a:graphic>
      </p:graphicFrame>
    </p:spTree>
    <p:extLst>
      <p:ext uri="{BB962C8B-B14F-4D97-AF65-F5344CB8AC3E}">
        <p14:creationId xmlns:p14="http://schemas.microsoft.com/office/powerpoint/2010/main" val="1614130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263526"/>
            <a:ext cx="12192000" cy="926646"/>
          </a:xfrm>
        </p:spPr>
        <p:txBody>
          <a:bodyPr/>
          <a:lstStyle/>
          <a:p>
            <a:pPr algn="ctr"/>
            <a:r>
              <a:rPr lang="es-CO" b="1" dirty="0"/>
              <a:t>LA PRODUCCION CON UN FACTOR VARIABLE L</a:t>
            </a:r>
          </a:p>
        </p:txBody>
      </p:sp>
      <p:sp>
        <p:nvSpPr>
          <p:cNvPr id="3" name="Marcador de contenido 2"/>
          <p:cNvSpPr>
            <a:spLocks noGrp="1"/>
          </p:cNvSpPr>
          <p:nvPr>
            <p:ph idx="1"/>
          </p:nvPr>
        </p:nvSpPr>
        <p:spPr>
          <a:xfrm>
            <a:off x="1" y="1712686"/>
            <a:ext cx="12075886" cy="5145313"/>
          </a:xfrm>
        </p:spPr>
        <p:txBody>
          <a:bodyPr>
            <a:normAutofit/>
          </a:bodyPr>
          <a:lstStyle/>
          <a:p>
            <a:pPr lvl="0" algn="just"/>
            <a:r>
              <a:rPr lang="es-CO" sz="4000" dirty="0"/>
              <a:t>Cuando PM = 0, PT alcanza su máximo.</a:t>
            </a:r>
          </a:p>
          <a:p>
            <a:pPr lvl="0" algn="just"/>
            <a:r>
              <a:rPr lang="es-CO" sz="4000" dirty="0"/>
              <a:t>Cuando PM &gt; </a:t>
            </a:r>
            <a:r>
              <a:rPr lang="es-CO" sz="4000" dirty="0" err="1"/>
              <a:t>PMe</a:t>
            </a:r>
            <a:r>
              <a:rPr lang="es-CO" sz="4000" dirty="0"/>
              <a:t>, </a:t>
            </a:r>
            <a:r>
              <a:rPr lang="es-CO" sz="4000" dirty="0" err="1"/>
              <a:t>PMe</a:t>
            </a:r>
            <a:r>
              <a:rPr lang="es-CO" sz="4000" dirty="0"/>
              <a:t> es creciente.</a:t>
            </a:r>
          </a:p>
          <a:p>
            <a:pPr lvl="0" algn="just"/>
            <a:r>
              <a:rPr lang="es-CO" sz="4000" dirty="0"/>
              <a:t>Cuando PM &lt; </a:t>
            </a:r>
            <a:r>
              <a:rPr lang="es-CO" sz="4000" dirty="0" err="1"/>
              <a:t>PMe</a:t>
            </a:r>
            <a:r>
              <a:rPr lang="es-CO" sz="4000" dirty="0"/>
              <a:t>, </a:t>
            </a:r>
            <a:r>
              <a:rPr lang="es-CO" sz="4000" dirty="0" err="1"/>
              <a:t>PMe</a:t>
            </a:r>
            <a:r>
              <a:rPr lang="es-CO" sz="4000" dirty="0"/>
              <a:t> es decreciente.</a:t>
            </a:r>
          </a:p>
          <a:p>
            <a:pPr lvl="0" algn="just"/>
            <a:r>
              <a:rPr lang="es-CO" sz="4000" dirty="0"/>
              <a:t>Cuando PM = </a:t>
            </a:r>
            <a:r>
              <a:rPr lang="es-CO" sz="4000" dirty="0" err="1"/>
              <a:t>PMe</a:t>
            </a:r>
            <a:r>
              <a:rPr lang="es-CO" sz="4000" dirty="0"/>
              <a:t>, </a:t>
            </a:r>
            <a:r>
              <a:rPr lang="es-CO" sz="4000" dirty="0" err="1"/>
              <a:t>PMe</a:t>
            </a:r>
            <a:r>
              <a:rPr lang="es-CO" sz="4000" dirty="0"/>
              <a:t> alcanza su máximo.</a:t>
            </a:r>
          </a:p>
          <a:p>
            <a:pPr algn="just"/>
            <a:endParaRPr lang="es-CO" sz="4000" dirty="0"/>
          </a:p>
        </p:txBody>
      </p:sp>
    </p:spTree>
    <p:extLst>
      <p:ext uri="{BB962C8B-B14F-4D97-AF65-F5344CB8AC3E}">
        <p14:creationId xmlns:p14="http://schemas.microsoft.com/office/powerpoint/2010/main" val="37118448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1"/>
            <a:ext cx="12192000" cy="1422399"/>
          </a:xfrm>
        </p:spPr>
        <p:txBody>
          <a:bodyPr>
            <a:normAutofit/>
          </a:bodyPr>
          <a:lstStyle/>
          <a:p>
            <a:pPr algn="ctr"/>
            <a:r>
              <a:rPr lang="es-CO" b="1" dirty="0"/>
              <a:t>LEY DE LOS RENDIMIENTOS MARGINALES Y DECRECIENTES</a:t>
            </a:r>
          </a:p>
        </p:txBody>
      </p:sp>
      <p:sp>
        <p:nvSpPr>
          <p:cNvPr id="3" name="Marcador de contenido 2"/>
          <p:cNvSpPr>
            <a:spLocks noGrp="1"/>
          </p:cNvSpPr>
          <p:nvPr>
            <p:ph idx="1"/>
          </p:nvPr>
        </p:nvSpPr>
        <p:spPr>
          <a:xfrm>
            <a:off x="116114" y="1422400"/>
            <a:ext cx="12075886" cy="5435600"/>
          </a:xfrm>
        </p:spPr>
        <p:txBody>
          <a:bodyPr>
            <a:noAutofit/>
          </a:bodyPr>
          <a:lstStyle/>
          <a:p>
            <a:pPr lvl="0" algn="just"/>
            <a:r>
              <a:rPr lang="es-CO" sz="3200" dirty="0"/>
              <a:t>Establece que a medida que van añadiéndose mas cantidades iguales de un factor (y los demás se mantienen fijos), acaba alcanzándose un punto en el que son cada vez menores los incrementos de la producción: Disminuye PM</a:t>
            </a:r>
          </a:p>
          <a:p>
            <a:pPr lvl="0" algn="just"/>
            <a:r>
              <a:rPr lang="es-CO" sz="3200" dirty="0"/>
              <a:t>Cuando la cantidad de trabajo es pequeña, PM aumenta debido a la especialización de las tareas.</a:t>
            </a:r>
          </a:p>
          <a:p>
            <a:pPr lvl="0" algn="just"/>
            <a:r>
              <a:rPr lang="es-CO" sz="3200" dirty="0"/>
              <a:t>Cuando la cantidad de trabajo es alta, PM disminuye debido a la falta de eficacia.</a:t>
            </a:r>
          </a:p>
          <a:p>
            <a:pPr algn="just"/>
            <a:r>
              <a:rPr lang="es-CO" sz="3200" dirty="0"/>
              <a:t>Describe un PM decreciente, pero no necesariamente negativo</a:t>
            </a:r>
          </a:p>
        </p:txBody>
      </p:sp>
    </p:spTree>
    <p:extLst>
      <p:ext uri="{BB962C8B-B14F-4D97-AF65-F5344CB8AC3E}">
        <p14:creationId xmlns:p14="http://schemas.microsoft.com/office/powerpoint/2010/main" val="394728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199" y="145210"/>
            <a:ext cx="10515600" cy="1030447"/>
          </a:xfrm>
        </p:spPr>
        <p:txBody>
          <a:bodyPr/>
          <a:lstStyle/>
          <a:p>
            <a:pPr algn="ctr"/>
            <a:r>
              <a:rPr lang="es-CO" b="1" dirty="0"/>
              <a:t>TEORÍA DE LA OFER</a:t>
            </a:r>
            <a:r>
              <a:rPr lang="es-CO" dirty="0"/>
              <a:t>TA</a:t>
            </a:r>
          </a:p>
        </p:txBody>
      </p:sp>
      <p:sp>
        <p:nvSpPr>
          <p:cNvPr id="4" name="Rectángulo 3"/>
          <p:cNvSpPr/>
          <p:nvPr/>
        </p:nvSpPr>
        <p:spPr>
          <a:xfrm>
            <a:off x="4598126" y="1432220"/>
            <a:ext cx="2808514" cy="699815"/>
          </a:xfrm>
          <a:prstGeom prst="rect">
            <a:avLst/>
          </a:prstGeom>
          <a:ln w="28575">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s-CO" b="1" dirty="0">
                <a:solidFill>
                  <a:schemeClr val="tx1"/>
                </a:solidFill>
              </a:rPr>
              <a:t>Teoría de la Oferta</a:t>
            </a:r>
          </a:p>
        </p:txBody>
      </p:sp>
      <p:sp>
        <p:nvSpPr>
          <p:cNvPr id="5" name="Rectángulo 4"/>
          <p:cNvSpPr/>
          <p:nvPr/>
        </p:nvSpPr>
        <p:spPr>
          <a:xfrm>
            <a:off x="1326968" y="2918595"/>
            <a:ext cx="2662646" cy="66620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CO" dirty="0"/>
              <a:t>Proceso Productivo</a:t>
            </a:r>
          </a:p>
        </p:txBody>
      </p:sp>
      <p:sp>
        <p:nvSpPr>
          <p:cNvPr id="6" name="Rectángulo 5"/>
          <p:cNvSpPr/>
          <p:nvPr/>
        </p:nvSpPr>
        <p:spPr>
          <a:xfrm>
            <a:off x="1326968" y="3986962"/>
            <a:ext cx="2649583" cy="48332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CO" dirty="0"/>
              <a:t>Factores Productivos</a:t>
            </a:r>
          </a:p>
        </p:txBody>
      </p:sp>
      <p:sp>
        <p:nvSpPr>
          <p:cNvPr id="7" name="Rectángulo 6"/>
          <p:cNvSpPr/>
          <p:nvPr/>
        </p:nvSpPr>
        <p:spPr>
          <a:xfrm>
            <a:off x="1298664" y="4693311"/>
            <a:ext cx="2662647" cy="43665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CO" dirty="0"/>
              <a:t>Función de Producción</a:t>
            </a:r>
          </a:p>
        </p:txBody>
      </p:sp>
      <p:sp>
        <p:nvSpPr>
          <p:cNvPr id="8" name="Rectángulo 7"/>
          <p:cNvSpPr/>
          <p:nvPr/>
        </p:nvSpPr>
        <p:spPr>
          <a:xfrm>
            <a:off x="1283425" y="5355774"/>
            <a:ext cx="2677886" cy="49638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CO" dirty="0"/>
              <a:t>Relación marginal de Sustitución Técnica </a:t>
            </a:r>
          </a:p>
        </p:txBody>
      </p:sp>
      <p:sp>
        <p:nvSpPr>
          <p:cNvPr id="9" name="Rectángulo 8"/>
          <p:cNvSpPr/>
          <p:nvPr/>
        </p:nvSpPr>
        <p:spPr>
          <a:xfrm>
            <a:off x="1311727" y="6111582"/>
            <a:ext cx="2649584" cy="47026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CO" dirty="0"/>
              <a:t>Minimización de Costos</a:t>
            </a:r>
          </a:p>
        </p:txBody>
      </p:sp>
      <p:sp>
        <p:nvSpPr>
          <p:cNvPr id="10" name="Rectángulo 9"/>
          <p:cNvSpPr/>
          <p:nvPr/>
        </p:nvSpPr>
        <p:spPr>
          <a:xfrm>
            <a:off x="7302137" y="2918595"/>
            <a:ext cx="2390503" cy="66620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CO" dirty="0"/>
              <a:t>Función de costo</a:t>
            </a:r>
          </a:p>
        </p:txBody>
      </p:sp>
      <p:sp>
        <p:nvSpPr>
          <p:cNvPr id="11" name="Rectángulo 10"/>
          <p:cNvSpPr/>
          <p:nvPr/>
        </p:nvSpPr>
        <p:spPr>
          <a:xfrm>
            <a:off x="7406640" y="3935150"/>
            <a:ext cx="2416629" cy="54585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CO" dirty="0"/>
              <a:t>Función de Beneficios</a:t>
            </a:r>
          </a:p>
        </p:txBody>
      </p:sp>
      <p:cxnSp>
        <p:nvCxnSpPr>
          <p:cNvPr id="13" name="Conector recto 12"/>
          <p:cNvCxnSpPr>
            <a:stCxn id="4" idx="1"/>
          </p:cNvCxnSpPr>
          <p:nvPr/>
        </p:nvCxnSpPr>
        <p:spPr>
          <a:xfrm flipH="1" flipV="1">
            <a:off x="731520" y="1771618"/>
            <a:ext cx="3866606" cy="10510"/>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6" name="Conector recto 15"/>
          <p:cNvCxnSpPr/>
          <p:nvPr/>
        </p:nvCxnSpPr>
        <p:spPr>
          <a:xfrm>
            <a:off x="718457" y="1782127"/>
            <a:ext cx="0" cy="4564586"/>
          </a:xfrm>
          <a:prstGeom prst="line">
            <a:avLst/>
          </a:prstGeom>
          <a:ln w="28575">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cxnSp>
        <p:nvCxnSpPr>
          <p:cNvPr id="18" name="Conector recto de flecha 17"/>
          <p:cNvCxnSpPr>
            <a:endCxn id="9" idx="1"/>
          </p:cNvCxnSpPr>
          <p:nvPr/>
        </p:nvCxnSpPr>
        <p:spPr>
          <a:xfrm>
            <a:off x="744582" y="6346713"/>
            <a:ext cx="567145"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ector recto de flecha 19"/>
          <p:cNvCxnSpPr>
            <a:endCxn id="5" idx="1"/>
          </p:cNvCxnSpPr>
          <p:nvPr/>
        </p:nvCxnSpPr>
        <p:spPr>
          <a:xfrm>
            <a:off x="718457" y="3251698"/>
            <a:ext cx="608511"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ector recto de flecha 21"/>
          <p:cNvCxnSpPr>
            <a:endCxn id="6" idx="1"/>
          </p:cNvCxnSpPr>
          <p:nvPr/>
        </p:nvCxnSpPr>
        <p:spPr>
          <a:xfrm>
            <a:off x="718457" y="4228624"/>
            <a:ext cx="608511" cy="1"/>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ector recto de flecha 23"/>
          <p:cNvCxnSpPr>
            <a:endCxn id="7" idx="1"/>
          </p:cNvCxnSpPr>
          <p:nvPr/>
        </p:nvCxnSpPr>
        <p:spPr>
          <a:xfrm>
            <a:off x="716280" y="4911638"/>
            <a:ext cx="582384"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ector recto de flecha 27"/>
          <p:cNvCxnSpPr>
            <a:endCxn id="8" idx="1"/>
          </p:cNvCxnSpPr>
          <p:nvPr/>
        </p:nvCxnSpPr>
        <p:spPr>
          <a:xfrm>
            <a:off x="703217" y="5603968"/>
            <a:ext cx="580208"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ector recto 29"/>
          <p:cNvCxnSpPr>
            <a:stCxn id="4" idx="3"/>
          </p:cNvCxnSpPr>
          <p:nvPr/>
        </p:nvCxnSpPr>
        <p:spPr>
          <a:xfrm flipV="1">
            <a:off x="7406640" y="1771618"/>
            <a:ext cx="3030583" cy="1051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Conector recto 31"/>
          <p:cNvCxnSpPr/>
          <p:nvPr/>
        </p:nvCxnSpPr>
        <p:spPr>
          <a:xfrm>
            <a:off x="10424160" y="1782127"/>
            <a:ext cx="19596" cy="249126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Conector recto de flecha 34"/>
          <p:cNvCxnSpPr>
            <a:endCxn id="10" idx="3"/>
          </p:cNvCxnSpPr>
          <p:nvPr/>
        </p:nvCxnSpPr>
        <p:spPr>
          <a:xfrm flipH="1">
            <a:off x="9692640" y="3251698"/>
            <a:ext cx="744584"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p:cNvCxnSpPr/>
          <p:nvPr/>
        </p:nvCxnSpPr>
        <p:spPr>
          <a:xfrm flipH="1">
            <a:off x="9829803" y="4273392"/>
            <a:ext cx="613953"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onector recto 39"/>
          <p:cNvCxnSpPr>
            <a:stCxn id="5" idx="3"/>
          </p:cNvCxnSpPr>
          <p:nvPr/>
        </p:nvCxnSpPr>
        <p:spPr>
          <a:xfrm>
            <a:off x="3989614" y="3251698"/>
            <a:ext cx="3312523"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Conector recto 50"/>
          <p:cNvCxnSpPr>
            <a:stCxn id="11" idx="1"/>
            <a:endCxn id="6" idx="3"/>
          </p:cNvCxnSpPr>
          <p:nvPr/>
        </p:nvCxnSpPr>
        <p:spPr>
          <a:xfrm flipH="1">
            <a:off x="3976551" y="4208076"/>
            <a:ext cx="3430089" cy="2054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78631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90285" y="190955"/>
            <a:ext cx="11654972" cy="983652"/>
          </a:xfrm>
        </p:spPr>
        <p:txBody>
          <a:bodyPr/>
          <a:lstStyle/>
          <a:p>
            <a:pPr algn="ctr"/>
            <a:r>
              <a:rPr lang="es-CO" b="1" dirty="0"/>
              <a:t>LA PRODUCCION CON UN FACTOR VARIABLE L</a:t>
            </a:r>
          </a:p>
        </p:txBody>
      </p:sp>
      <p:pic>
        <p:nvPicPr>
          <p:cNvPr id="4" name="Imagen 3"/>
          <p:cNvPicPr>
            <a:picLocks noChangeAspect="1"/>
          </p:cNvPicPr>
          <p:nvPr/>
        </p:nvPicPr>
        <p:blipFill>
          <a:blip r:embed="rId2"/>
          <a:stretch>
            <a:fillRect/>
          </a:stretch>
        </p:blipFill>
        <p:spPr>
          <a:xfrm>
            <a:off x="1233714" y="1282116"/>
            <a:ext cx="9042512" cy="5423486"/>
          </a:xfrm>
          <a:prstGeom prst="rect">
            <a:avLst/>
          </a:prstGeom>
        </p:spPr>
      </p:pic>
    </p:spTree>
    <p:extLst>
      <p:ext uri="{BB962C8B-B14F-4D97-AF65-F5344CB8AC3E}">
        <p14:creationId xmlns:p14="http://schemas.microsoft.com/office/powerpoint/2010/main" val="34625947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CO" b="1" dirty="0"/>
              <a:t>LA PRODUCTIVIDAD DEL TRABAJO</a:t>
            </a:r>
          </a:p>
        </p:txBody>
      </p:sp>
      <p:sp>
        <p:nvSpPr>
          <p:cNvPr id="3" name="Marcador de contenido 2"/>
          <p:cNvSpPr>
            <a:spLocks noGrp="1"/>
          </p:cNvSpPr>
          <p:nvPr>
            <p:ph idx="1"/>
          </p:nvPr>
        </p:nvSpPr>
        <p:spPr>
          <a:xfrm>
            <a:off x="348343" y="1465942"/>
            <a:ext cx="11480800" cy="5123543"/>
          </a:xfrm>
        </p:spPr>
        <p:txBody>
          <a:bodyPr>
            <a:normAutofit/>
          </a:bodyPr>
          <a:lstStyle/>
          <a:p>
            <a:pPr lvl="0" algn="just"/>
            <a:r>
              <a:rPr lang="es-CO" sz="4000" dirty="0"/>
              <a:t>El producto medio del trabajo de toda una industria o de toda la economía.</a:t>
            </a:r>
          </a:p>
          <a:p>
            <a:pPr marL="0" indent="0" algn="just">
              <a:buNone/>
            </a:pPr>
            <a:endParaRPr lang="es-CO" sz="4000" dirty="0"/>
          </a:p>
        </p:txBody>
      </p:sp>
      <p:pic>
        <p:nvPicPr>
          <p:cNvPr id="4" name="Imagen 3"/>
          <p:cNvPicPr>
            <a:picLocks noChangeAspect="1"/>
          </p:cNvPicPr>
          <p:nvPr/>
        </p:nvPicPr>
        <p:blipFill>
          <a:blip r:embed="rId2"/>
          <a:stretch>
            <a:fillRect/>
          </a:stretch>
        </p:blipFill>
        <p:spPr>
          <a:xfrm>
            <a:off x="838200" y="4387779"/>
            <a:ext cx="10406062" cy="1484383"/>
          </a:xfrm>
          <a:prstGeom prst="rect">
            <a:avLst/>
          </a:prstGeom>
        </p:spPr>
      </p:pic>
    </p:spTree>
    <p:extLst>
      <p:ext uri="{BB962C8B-B14F-4D97-AF65-F5344CB8AC3E}">
        <p14:creationId xmlns:p14="http://schemas.microsoft.com/office/powerpoint/2010/main" val="37222487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74171" y="147411"/>
            <a:ext cx="11625943" cy="1071789"/>
          </a:xfrm>
        </p:spPr>
        <p:txBody>
          <a:bodyPr/>
          <a:lstStyle/>
          <a:p>
            <a:pPr algn="ctr"/>
            <a:r>
              <a:rPr lang="es-CO" b="1" dirty="0"/>
              <a:t>LA PRODUCCION CON UN FACTOR VARIABLE L</a:t>
            </a:r>
          </a:p>
        </p:txBody>
      </p:sp>
      <p:sp>
        <p:nvSpPr>
          <p:cNvPr id="3" name="Marcador de contenido 2"/>
          <p:cNvSpPr>
            <a:spLocks noGrp="1"/>
          </p:cNvSpPr>
          <p:nvPr>
            <p:ph idx="1"/>
          </p:nvPr>
        </p:nvSpPr>
        <p:spPr>
          <a:xfrm>
            <a:off x="174171" y="1059543"/>
            <a:ext cx="11887200" cy="5798457"/>
          </a:xfrm>
        </p:spPr>
        <p:txBody>
          <a:bodyPr>
            <a:normAutofit/>
          </a:bodyPr>
          <a:lstStyle/>
          <a:p>
            <a:pPr marL="0" indent="0" algn="ctr">
              <a:buNone/>
            </a:pPr>
            <a:r>
              <a:rPr lang="es-CO" b="1" dirty="0"/>
              <a:t>PRODUCTIVIDAD Y NIVEL DE VIDA</a:t>
            </a:r>
          </a:p>
          <a:p>
            <a:pPr marL="0" lvl="0" indent="0">
              <a:buNone/>
            </a:pPr>
            <a:r>
              <a:rPr lang="es-CO" dirty="0"/>
              <a:t>Los consumidores solo pueden aumentar su nivel de consumo a largo plazo aumentando la cantidad total que producen</a:t>
            </a:r>
            <a:endParaRPr lang="es-CO" sz="1400" dirty="0"/>
          </a:p>
          <a:p>
            <a:pPr marL="0" lvl="0" indent="0">
              <a:buNone/>
            </a:pPr>
            <a:r>
              <a:rPr lang="es-CO" dirty="0"/>
              <a:t>Fuentes de crecimiento de la productividad del trabajo</a:t>
            </a:r>
            <a:endParaRPr lang="es-CO" sz="1100" dirty="0"/>
          </a:p>
          <a:p>
            <a:pPr marL="0" indent="0">
              <a:buNone/>
            </a:pPr>
            <a:endParaRPr lang="es-CO" sz="1400" dirty="0"/>
          </a:p>
          <a:p>
            <a:pPr lvl="1"/>
            <a:r>
              <a:rPr lang="es-CO" b="1" u="sng" dirty="0"/>
              <a:t>Stock de Capital:</a:t>
            </a:r>
            <a:r>
              <a:rPr lang="es-CO" b="1" dirty="0"/>
              <a:t> </a:t>
            </a:r>
            <a:r>
              <a:rPr lang="es-CO" dirty="0"/>
              <a:t>cantidad total de capital que puede utilizarse para producir.</a:t>
            </a:r>
            <a:endParaRPr lang="es-CO" sz="1050" dirty="0"/>
          </a:p>
          <a:p>
            <a:pPr marL="0" indent="0">
              <a:buNone/>
            </a:pPr>
            <a:endParaRPr lang="es-CO" sz="1400" dirty="0"/>
          </a:p>
          <a:p>
            <a:pPr lvl="1"/>
            <a:r>
              <a:rPr lang="es-CO" b="1" u="sng" dirty="0"/>
              <a:t>Cambio Tecnológico:</a:t>
            </a:r>
            <a:r>
              <a:rPr lang="es-CO" b="1" dirty="0"/>
              <a:t> </a:t>
            </a:r>
            <a:r>
              <a:rPr lang="es-CO" dirty="0"/>
              <a:t>desarrollo de nuevas tecnologías que permiten utilizar los factores de producción de forma mas eficiente.</a:t>
            </a:r>
            <a:endParaRPr lang="es-CO" sz="1050" dirty="0"/>
          </a:p>
          <a:p>
            <a:pPr marL="0" lvl="0" indent="0">
              <a:buNone/>
            </a:pPr>
            <a:endParaRPr lang="es-CO" dirty="0"/>
          </a:p>
          <a:p>
            <a:pPr marL="0" lvl="0" indent="0">
              <a:buNone/>
            </a:pPr>
            <a:r>
              <a:rPr lang="es-CO" dirty="0"/>
              <a:t>Crecimiento de productividad también va unido al sector de recursos naturales de la economía.</a:t>
            </a:r>
          </a:p>
        </p:txBody>
      </p:sp>
    </p:spTree>
    <p:extLst>
      <p:ext uri="{BB962C8B-B14F-4D97-AF65-F5344CB8AC3E}">
        <p14:creationId xmlns:p14="http://schemas.microsoft.com/office/powerpoint/2010/main" val="1650885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30629" y="124416"/>
            <a:ext cx="11874137" cy="1025116"/>
          </a:xfrm>
        </p:spPr>
        <p:txBody>
          <a:bodyPr/>
          <a:lstStyle/>
          <a:p>
            <a:pPr algn="ctr"/>
            <a:r>
              <a:rPr lang="es-CO" dirty="0"/>
              <a:t> </a:t>
            </a:r>
            <a:r>
              <a:rPr lang="es-CO" b="1" dirty="0"/>
              <a:t>LAS DECISIONES DE PRODUCCIÓN DE LAS EMPRESAS</a:t>
            </a:r>
          </a:p>
        </p:txBody>
      </p:sp>
      <p:sp>
        <p:nvSpPr>
          <p:cNvPr id="3" name="Marcador de contenido 2"/>
          <p:cNvSpPr>
            <a:spLocks noGrp="1"/>
          </p:cNvSpPr>
          <p:nvPr>
            <p:ph idx="1"/>
          </p:nvPr>
        </p:nvSpPr>
        <p:spPr>
          <a:xfrm>
            <a:off x="0" y="1319349"/>
            <a:ext cx="11782697" cy="5381897"/>
          </a:xfrm>
        </p:spPr>
        <p:txBody>
          <a:bodyPr/>
          <a:lstStyle/>
          <a:p>
            <a:pPr algn="just"/>
            <a:r>
              <a:rPr lang="es-CO" dirty="0"/>
              <a:t> </a:t>
            </a:r>
            <a:r>
              <a:rPr lang="es-CO" sz="3600" dirty="0"/>
              <a:t>La tecnología de producción: describir de alguna manera cómo pueden transformarse los factores (como el trabajo, el capital y las materias primas) en productos (como automóviles y televisores). De la misma forma que un consumidor puede alcanzar un nivel de satisfacción comprando diferentes combinaciones de bienes, la empresa puede obtener un determinado nivel de producción utilizando diferentes combinaciones de factores</a:t>
            </a:r>
          </a:p>
        </p:txBody>
      </p:sp>
    </p:spTree>
    <p:extLst>
      <p:ext uri="{BB962C8B-B14F-4D97-AF65-F5344CB8AC3E}">
        <p14:creationId xmlns:p14="http://schemas.microsoft.com/office/powerpoint/2010/main" val="1130939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95943" y="169817"/>
            <a:ext cx="11547566" cy="6453052"/>
          </a:xfrm>
        </p:spPr>
        <p:txBody>
          <a:bodyPr>
            <a:normAutofit/>
          </a:bodyPr>
          <a:lstStyle/>
          <a:p>
            <a:pPr algn="just"/>
            <a:r>
              <a:rPr lang="es-CO" dirty="0"/>
              <a:t> </a:t>
            </a:r>
            <a:r>
              <a:rPr lang="es-CO" sz="3200" dirty="0"/>
              <a:t>Restricciones de costes: Las empresas deben tener en cuenta los precios del trabajo, del capital y de otros factores. De la misma forma que el consumidor está sujeto a un presupuesto limitado, la empresa se preocupará por sus costes de producción. </a:t>
            </a:r>
          </a:p>
          <a:p>
            <a:pPr marL="0" indent="0" algn="just">
              <a:buNone/>
            </a:pPr>
            <a:endParaRPr lang="es-CO" sz="3200" dirty="0"/>
          </a:p>
          <a:p>
            <a:pPr algn="just"/>
            <a:r>
              <a:rPr lang="es-CO" sz="3200" dirty="0"/>
              <a:t>Elecciones de los factores: Dada su tecnología de producción y los precios del trabajo, del capital y de otros factores, la empresa debe decidir qué cantidad va a utilizar de cada factor para producir su producto. De la misma forma que un consumidor tiene en cuenta los precios de los diferentes bienes cuando decide la cantidad que va a comprar de cada uno, la empresa debe tener en cuenta los precios de los diferentes factores cuando decide la cantidad que va a utilizar de cada factor</a:t>
            </a:r>
          </a:p>
        </p:txBody>
      </p:sp>
    </p:spTree>
    <p:extLst>
      <p:ext uri="{BB962C8B-B14F-4D97-AF65-F5344CB8AC3E}">
        <p14:creationId xmlns:p14="http://schemas.microsoft.com/office/powerpoint/2010/main" val="1389723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0"/>
            <a:ext cx="10515600" cy="1325563"/>
          </a:xfrm>
        </p:spPr>
        <p:txBody>
          <a:bodyPr/>
          <a:lstStyle/>
          <a:p>
            <a:pPr algn="ctr"/>
            <a:r>
              <a:rPr lang="es-CO" b="1" dirty="0"/>
              <a:t>EL PROCESO PRODUCTIVO </a:t>
            </a:r>
          </a:p>
        </p:txBody>
      </p:sp>
      <p:sp>
        <p:nvSpPr>
          <p:cNvPr id="3" name="Marcador de contenido 2"/>
          <p:cNvSpPr>
            <a:spLocks noGrp="1"/>
          </p:cNvSpPr>
          <p:nvPr>
            <p:ph idx="1"/>
          </p:nvPr>
        </p:nvSpPr>
        <p:spPr>
          <a:xfrm>
            <a:off x="838200" y="1538242"/>
            <a:ext cx="10515600" cy="2432866"/>
          </a:xfrm>
        </p:spPr>
        <p:txBody>
          <a:bodyPr/>
          <a:lstStyle/>
          <a:p>
            <a:pPr algn="just"/>
            <a:r>
              <a:rPr lang="es-CO" sz="3200" dirty="0"/>
              <a:t>Los bienes y servicios que demandan los consumidores han de ser transformados desde materias primas o bienes intermedios en bienes y servicios finales para ser consumidos por los individuos. Ese proceso de transformación se denomina proceso productivo</a:t>
            </a:r>
          </a:p>
        </p:txBody>
      </p:sp>
      <p:sp>
        <p:nvSpPr>
          <p:cNvPr id="4" name="Rectángulo 3"/>
          <p:cNvSpPr/>
          <p:nvPr/>
        </p:nvSpPr>
        <p:spPr>
          <a:xfrm>
            <a:off x="666206" y="4872446"/>
            <a:ext cx="2155371" cy="1162595"/>
          </a:xfrm>
          <a:prstGeom prst="rect">
            <a:avLst/>
          </a:prstGeom>
          <a:ln w="28575">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s-CO" sz="2000" b="1" dirty="0">
                <a:solidFill>
                  <a:schemeClr val="tx1"/>
                </a:solidFill>
              </a:rPr>
              <a:t>Materias Primas</a:t>
            </a:r>
          </a:p>
        </p:txBody>
      </p:sp>
      <p:sp>
        <p:nvSpPr>
          <p:cNvPr id="5" name="Elipse 4"/>
          <p:cNvSpPr/>
          <p:nvPr/>
        </p:nvSpPr>
        <p:spPr>
          <a:xfrm>
            <a:off x="4493623" y="4715691"/>
            <a:ext cx="2455817" cy="1136469"/>
          </a:xfrm>
          <a:prstGeom prst="ellipse">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2000" b="1" dirty="0">
                <a:solidFill>
                  <a:schemeClr val="tx1"/>
                </a:solidFill>
              </a:rPr>
              <a:t>Empresa</a:t>
            </a:r>
          </a:p>
        </p:txBody>
      </p:sp>
      <p:sp>
        <p:nvSpPr>
          <p:cNvPr id="6" name="Rectángulo redondeado 5"/>
          <p:cNvSpPr/>
          <p:nvPr/>
        </p:nvSpPr>
        <p:spPr>
          <a:xfrm>
            <a:off x="8438606" y="4715691"/>
            <a:ext cx="2259874" cy="992778"/>
          </a:xfrm>
          <a:prstGeom prst="roundRect">
            <a:avLst/>
          </a:prstGeom>
          <a:ln w="28575">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CO" sz="2000" b="1" dirty="0">
                <a:solidFill>
                  <a:schemeClr val="tx1"/>
                </a:solidFill>
              </a:rPr>
              <a:t>Bienes y servicios</a:t>
            </a:r>
          </a:p>
        </p:txBody>
      </p:sp>
      <p:cxnSp>
        <p:nvCxnSpPr>
          <p:cNvPr id="8" name="Conector recto de flecha 7"/>
          <p:cNvCxnSpPr>
            <a:stCxn id="4" idx="3"/>
            <a:endCxn id="5" idx="1"/>
          </p:cNvCxnSpPr>
          <p:nvPr/>
        </p:nvCxnSpPr>
        <p:spPr>
          <a:xfrm flipV="1">
            <a:off x="2821577" y="4882123"/>
            <a:ext cx="2031692" cy="57162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0" name="Conector recto de flecha 9"/>
          <p:cNvCxnSpPr>
            <a:stCxn id="4" idx="3"/>
            <a:endCxn id="5" idx="3"/>
          </p:cNvCxnSpPr>
          <p:nvPr/>
        </p:nvCxnSpPr>
        <p:spPr>
          <a:xfrm>
            <a:off x="2821577" y="5453744"/>
            <a:ext cx="2031692" cy="23198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4" name="Conector recto de flecha 13"/>
          <p:cNvCxnSpPr>
            <a:stCxn id="5" idx="6"/>
          </p:cNvCxnSpPr>
          <p:nvPr/>
        </p:nvCxnSpPr>
        <p:spPr>
          <a:xfrm flipV="1">
            <a:off x="6949440" y="5283925"/>
            <a:ext cx="1489166"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CuadroTexto 15"/>
          <p:cNvSpPr txBox="1"/>
          <p:nvPr/>
        </p:nvSpPr>
        <p:spPr>
          <a:xfrm rot="20543073">
            <a:off x="3422470" y="4706033"/>
            <a:ext cx="1136469" cy="369332"/>
          </a:xfrm>
          <a:prstGeom prst="rect">
            <a:avLst/>
          </a:prstGeom>
          <a:noFill/>
        </p:spPr>
        <p:txBody>
          <a:bodyPr wrap="square" rtlCol="0">
            <a:spAutoFit/>
          </a:bodyPr>
          <a:lstStyle/>
          <a:p>
            <a:pPr algn="ctr"/>
            <a:r>
              <a:rPr lang="es-CO" b="1" dirty="0" err="1"/>
              <a:t>Kapital</a:t>
            </a:r>
            <a:endParaRPr lang="es-CO" b="1" dirty="0"/>
          </a:p>
        </p:txBody>
      </p:sp>
      <p:sp>
        <p:nvSpPr>
          <p:cNvPr id="18" name="Rectángulo 17"/>
          <p:cNvSpPr/>
          <p:nvPr/>
        </p:nvSpPr>
        <p:spPr>
          <a:xfrm rot="372385">
            <a:off x="3473418" y="5523803"/>
            <a:ext cx="897105" cy="369332"/>
          </a:xfrm>
          <a:prstGeom prst="rect">
            <a:avLst/>
          </a:prstGeom>
        </p:spPr>
        <p:txBody>
          <a:bodyPr wrap="none">
            <a:spAutoFit/>
          </a:bodyPr>
          <a:lstStyle/>
          <a:p>
            <a:pPr algn="ctr"/>
            <a:r>
              <a:rPr lang="es-CO" b="1" dirty="0"/>
              <a:t>Trabajo</a:t>
            </a:r>
          </a:p>
        </p:txBody>
      </p:sp>
    </p:spTree>
    <p:extLst>
      <p:ext uri="{BB962C8B-B14F-4D97-AF65-F5344CB8AC3E}">
        <p14:creationId xmlns:p14="http://schemas.microsoft.com/office/powerpoint/2010/main" val="2061768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CO" b="1" dirty="0"/>
              <a:t>La función de producción </a:t>
            </a:r>
          </a:p>
        </p:txBody>
      </p:sp>
      <p:sp>
        <p:nvSpPr>
          <p:cNvPr id="3" name="Marcador de contenido 2"/>
          <p:cNvSpPr>
            <a:spLocks noGrp="1"/>
          </p:cNvSpPr>
          <p:nvPr>
            <p:ph idx="1"/>
          </p:nvPr>
        </p:nvSpPr>
        <p:spPr>
          <a:xfrm>
            <a:off x="143691" y="1476103"/>
            <a:ext cx="11678195" cy="5003074"/>
          </a:xfrm>
        </p:spPr>
        <p:txBody>
          <a:bodyPr/>
          <a:lstStyle/>
          <a:p>
            <a:pPr algn="just"/>
            <a:r>
              <a:rPr lang="es-CO" dirty="0"/>
              <a:t> </a:t>
            </a:r>
            <a:r>
              <a:rPr lang="es-CO" sz="3600" dirty="0"/>
              <a:t>El proceso de transformación se representa por medio de la función de producción: Q=f(K,L). La expresión anterior permite lograr el nivel de generalización necesario. Cualquier cantidad de un bien o servicio dado , se obtiene con los factores productivos, capital k, trabajo L</a:t>
            </a:r>
          </a:p>
          <a:p>
            <a:pPr marL="0" indent="0" algn="just">
              <a:buNone/>
            </a:pPr>
            <a:endParaRPr lang="es-CO" sz="3600" dirty="0"/>
          </a:p>
        </p:txBody>
      </p:sp>
    </p:spTree>
    <p:extLst>
      <p:ext uri="{BB962C8B-B14F-4D97-AF65-F5344CB8AC3E}">
        <p14:creationId xmlns:p14="http://schemas.microsoft.com/office/powerpoint/2010/main" val="26604276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30629" y="261256"/>
            <a:ext cx="11821885" cy="6596743"/>
          </a:xfrm>
        </p:spPr>
        <p:txBody>
          <a:bodyPr>
            <a:normAutofit/>
          </a:bodyPr>
          <a:lstStyle/>
          <a:p>
            <a:pPr marL="0" indent="0" algn="just">
              <a:buNone/>
            </a:pPr>
            <a:r>
              <a:rPr lang="es-CO" dirty="0"/>
              <a:t>Una función utilizada con bastante frecuencia para analizar la producción es la función </a:t>
            </a:r>
            <a:r>
              <a:rPr lang="es-CO" dirty="0" err="1"/>
              <a:t>Cobb</a:t>
            </a:r>
            <a:r>
              <a:rPr lang="es-CO" dirty="0"/>
              <a:t>-Douglas, que adquiera la forma:  </a:t>
            </a:r>
          </a:p>
          <a:p>
            <a:pPr marL="0" indent="0" algn="just">
              <a:buNone/>
            </a:pPr>
            <a:r>
              <a:rPr lang="es-CO" dirty="0"/>
              <a:t>Q=A K</a:t>
            </a:r>
            <a:r>
              <a:rPr lang="es-CO" baseline="28000" dirty="0"/>
              <a:t>α</a:t>
            </a:r>
            <a:r>
              <a:rPr lang="es-CO" dirty="0"/>
              <a:t>L</a:t>
            </a:r>
            <a:r>
              <a:rPr lang="es-CO" baseline="30000" dirty="0"/>
              <a:t>α− 1</a:t>
            </a:r>
            <a:r>
              <a:rPr lang="es-CO" dirty="0"/>
              <a:t>      </a:t>
            </a:r>
          </a:p>
          <a:p>
            <a:pPr marL="0" indent="0" algn="just">
              <a:buNone/>
            </a:pPr>
            <a:r>
              <a:rPr lang="es-CO" dirty="0"/>
              <a:t>Donde:     </a:t>
            </a:r>
          </a:p>
          <a:p>
            <a:pPr marL="0" indent="0" algn="just">
              <a:buNone/>
            </a:pPr>
            <a:r>
              <a:rPr lang="es-CO" dirty="0"/>
              <a:t>Q: Cantidad producida del bien o servicio</a:t>
            </a:r>
          </a:p>
          <a:p>
            <a:pPr marL="0" indent="0" algn="just">
              <a:buNone/>
            </a:pPr>
            <a:r>
              <a:rPr lang="es-CO"/>
              <a:t>L: </a:t>
            </a:r>
            <a:r>
              <a:rPr lang="es-CO" dirty="0"/>
              <a:t>Factor productivo trabajo     </a:t>
            </a:r>
          </a:p>
          <a:p>
            <a:pPr marL="0" indent="0" algn="just">
              <a:buNone/>
            </a:pPr>
            <a:r>
              <a:rPr lang="es-CO" dirty="0"/>
              <a:t>K: Factor productivo capital      </a:t>
            </a:r>
          </a:p>
          <a:p>
            <a:pPr marL="0" indent="0" algn="just">
              <a:buNone/>
            </a:pPr>
            <a:r>
              <a:rPr lang="es-CO" dirty="0"/>
              <a:t>A: Tecnología     </a:t>
            </a:r>
          </a:p>
          <a:p>
            <a:pPr marL="0" indent="0" algn="just">
              <a:buNone/>
            </a:pPr>
            <a:r>
              <a:rPr lang="es-CO" dirty="0"/>
              <a:t>α , ( α -1): Constantes determinadas por la tecnología </a:t>
            </a:r>
          </a:p>
          <a:p>
            <a:pPr marL="0" indent="0" algn="just">
              <a:buNone/>
            </a:pPr>
            <a:endParaRPr lang="es-CO" dirty="0"/>
          </a:p>
          <a:p>
            <a:pPr marL="0" indent="0" algn="just">
              <a:buNone/>
            </a:pPr>
            <a:r>
              <a:rPr lang="es-CO" dirty="0"/>
              <a:t>La función de producción relaciona el producto de la empresa con la cantidad de factores productivos necesarios, como se ha visto, capital y trabajo. </a:t>
            </a:r>
          </a:p>
        </p:txBody>
      </p:sp>
    </p:spTree>
    <p:extLst>
      <p:ext uri="{BB962C8B-B14F-4D97-AF65-F5344CB8AC3E}">
        <p14:creationId xmlns:p14="http://schemas.microsoft.com/office/powerpoint/2010/main" val="4009157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48193" y="129994"/>
            <a:ext cx="11599818" cy="1006475"/>
          </a:xfrm>
        </p:spPr>
        <p:txBody>
          <a:bodyPr/>
          <a:lstStyle/>
          <a:p>
            <a:pPr algn="ctr"/>
            <a:r>
              <a:rPr lang="es-CO" b="1" dirty="0"/>
              <a:t>LA PRODUCTIVIDAD MARGINAL DE LOS FACTORES</a:t>
            </a:r>
          </a:p>
        </p:txBody>
      </p:sp>
      <p:sp>
        <p:nvSpPr>
          <p:cNvPr id="3" name="Marcador de contenido 2"/>
          <p:cNvSpPr>
            <a:spLocks noGrp="1"/>
          </p:cNvSpPr>
          <p:nvPr>
            <p:ph idx="1"/>
          </p:nvPr>
        </p:nvSpPr>
        <p:spPr>
          <a:xfrm>
            <a:off x="0" y="1345474"/>
            <a:ext cx="12057017" cy="5381897"/>
          </a:xfrm>
        </p:spPr>
        <p:txBody>
          <a:bodyPr>
            <a:normAutofit/>
          </a:bodyPr>
          <a:lstStyle/>
          <a:p>
            <a:pPr marL="0" indent="0" algn="just">
              <a:buNone/>
            </a:pPr>
            <a:r>
              <a:rPr lang="es-CO" sz="3600" dirty="0"/>
              <a:t>Tomando la función de producción Q=f(K,L)</a:t>
            </a:r>
          </a:p>
          <a:p>
            <a:pPr marL="0" indent="0" algn="just">
              <a:buNone/>
            </a:pPr>
            <a:r>
              <a:rPr lang="es-CO" sz="3600" dirty="0"/>
              <a:t>Qué sucede con la producción si se agregara una unidad de capital adicional al proceso productivo, dejando el trabajo constante, es decir, aplicando el supuesto de </a:t>
            </a:r>
            <a:r>
              <a:rPr lang="es-CO" sz="3600" dirty="0" err="1"/>
              <a:t>ceteris</a:t>
            </a:r>
            <a:r>
              <a:rPr lang="es-CO" sz="3600" dirty="0"/>
              <a:t> </a:t>
            </a:r>
            <a:r>
              <a:rPr lang="es-CO" sz="3600" dirty="0" err="1"/>
              <a:t>paribus</a:t>
            </a:r>
            <a:r>
              <a:rPr lang="es-CO" sz="3600" dirty="0"/>
              <a:t> y qué sucedería con la cantidad producida si se aumenta el trabajo en una unidad dejando el capital constante. </a:t>
            </a:r>
          </a:p>
        </p:txBody>
      </p:sp>
    </p:spTree>
    <p:extLst>
      <p:ext uri="{BB962C8B-B14F-4D97-AF65-F5344CB8AC3E}">
        <p14:creationId xmlns:p14="http://schemas.microsoft.com/office/powerpoint/2010/main" val="1910759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Marcador de contenido 2"/>
              <p:cNvSpPr>
                <a:spLocks noGrp="1"/>
              </p:cNvSpPr>
              <p:nvPr>
                <p:ph idx="1"/>
              </p:nvPr>
            </p:nvSpPr>
            <p:spPr>
              <a:xfrm>
                <a:off x="0" y="561703"/>
                <a:ext cx="11861074" cy="6113417"/>
              </a:xfrm>
            </p:spPr>
            <p:txBody>
              <a:bodyPr/>
              <a:lstStyle/>
              <a:p>
                <a:pPr marL="0" indent="0" algn="just">
                  <a:buNone/>
                </a:pPr>
                <a:r>
                  <a:rPr lang="es-CO" sz="3600" dirty="0"/>
                  <a:t>Aplicando el supuesto </a:t>
                </a:r>
                <a:r>
                  <a:rPr lang="es-CO" sz="3600" dirty="0" err="1"/>
                  <a:t>ceteris</a:t>
                </a:r>
                <a:r>
                  <a:rPr lang="es-CO" sz="3600" dirty="0"/>
                  <a:t> </a:t>
                </a:r>
                <a:r>
                  <a:rPr lang="es-CO" sz="3600" dirty="0" err="1"/>
                  <a:t>paribus</a:t>
                </a:r>
                <a:r>
                  <a:rPr lang="es-CO" sz="3600" dirty="0"/>
                  <a:t> y derivando la función con respecto a cada uno de los factores de producción se tiene que: </a:t>
                </a:r>
              </a:p>
              <a:p>
                <a:pPr marL="0" indent="0" algn="just">
                  <a:buNone/>
                </a:pPr>
                <a:r>
                  <a:rPr lang="es-CO" dirty="0"/>
                  <a:t>     </a:t>
                </a:r>
              </a:p>
              <a:p>
                <a:pPr marL="0" indent="0">
                  <a:buNone/>
                </a:pPr>
                <a14:m>
                  <m:oMathPara xmlns:m="http://schemas.openxmlformats.org/officeDocument/2006/math">
                    <m:oMathParaPr>
                      <m:jc m:val="centerGroup"/>
                    </m:oMathParaPr>
                    <m:oMath xmlns:m="http://schemas.openxmlformats.org/officeDocument/2006/math">
                      <m:f>
                        <m:fPr>
                          <m:ctrlPr>
                            <a:rPr lang="es-CO" i="1">
                              <a:latin typeface="Cambria Math" panose="02040503050406030204" pitchFamily="18" charset="0"/>
                            </a:rPr>
                          </m:ctrlPr>
                        </m:fPr>
                        <m:num>
                          <m:r>
                            <a:rPr lang="es-CO" i="1">
                              <a:latin typeface="Cambria Math" panose="02040503050406030204" pitchFamily="18" charset="0"/>
                            </a:rPr>
                            <m:t>𝜕</m:t>
                          </m:r>
                          <m:r>
                            <a:rPr lang="es-CO" i="1">
                              <a:latin typeface="Cambria Math" panose="02040503050406030204" pitchFamily="18" charset="0"/>
                            </a:rPr>
                            <m:t>𝑄</m:t>
                          </m:r>
                        </m:num>
                        <m:den>
                          <m:r>
                            <a:rPr lang="es-CO" i="1">
                              <a:latin typeface="Cambria Math" panose="02040503050406030204" pitchFamily="18" charset="0"/>
                            </a:rPr>
                            <m:t>𝜕</m:t>
                          </m:r>
                          <m:r>
                            <a:rPr lang="es-CO" i="1">
                              <a:latin typeface="Cambria Math" panose="02040503050406030204" pitchFamily="18" charset="0"/>
                            </a:rPr>
                            <m:t>𝐾</m:t>
                          </m:r>
                        </m:den>
                      </m:f>
                      <m:r>
                        <a:rPr lang="es-CO" i="1">
                          <a:latin typeface="Cambria Math" panose="02040503050406030204" pitchFamily="18" charset="0"/>
                        </a:rPr>
                        <m:t>&gt;0, </m:t>
                      </m:r>
                      <m:r>
                        <a:rPr lang="es-CO" i="1">
                          <a:latin typeface="Cambria Math" panose="02040503050406030204" pitchFamily="18" charset="0"/>
                        </a:rPr>
                        <m:t>𝑃𝑀</m:t>
                      </m:r>
                      <m:sSub>
                        <m:sSubPr>
                          <m:ctrlPr>
                            <a:rPr lang="es-CO" i="1">
                              <a:latin typeface="Cambria Math" panose="02040503050406030204" pitchFamily="18" charset="0"/>
                            </a:rPr>
                          </m:ctrlPr>
                        </m:sSubPr>
                        <m:e>
                          <m:r>
                            <a:rPr lang="es-CO" i="1">
                              <a:latin typeface="Cambria Math" panose="02040503050406030204" pitchFamily="18" charset="0"/>
                            </a:rPr>
                            <m:t>𝐺</m:t>
                          </m:r>
                        </m:e>
                        <m:sub>
                          <m:r>
                            <a:rPr lang="es-CO" i="1">
                              <a:latin typeface="Cambria Math" panose="02040503050406030204" pitchFamily="18" charset="0"/>
                            </a:rPr>
                            <m:t>𝑘</m:t>
                          </m:r>
                        </m:sub>
                      </m:sSub>
                    </m:oMath>
                  </m:oMathPara>
                </a14:m>
                <a:endParaRPr lang="es-CO" dirty="0"/>
              </a:p>
              <a:p>
                <a:pPr marL="0" indent="0" algn="just">
                  <a:buNone/>
                </a:pPr>
                <a:r>
                  <a:rPr lang="es-CO" sz="3600" dirty="0"/>
                  <a:t>Productividad marginal del capital. Se define como la variación o cambio que se presenta en la cantidad producida del bien al aumentar el capital en una unidad, manteniendo fijo el factor trabajo. </a:t>
                </a:r>
              </a:p>
            </p:txBody>
          </p:sp>
        </mc:Choice>
        <mc:Fallback xmlns="">
          <p:sp>
            <p:nvSpPr>
              <p:cNvPr id="3" name="Marcador de contenido 2"/>
              <p:cNvSpPr>
                <a:spLocks noGrp="1" noRot="1" noChangeAspect="1" noMove="1" noResize="1" noEditPoints="1" noAdjustHandles="1" noChangeArrowheads="1" noChangeShapeType="1" noTextEdit="1"/>
              </p:cNvSpPr>
              <p:nvPr>
                <p:ph idx="1"/>
              </p:nvPr>
            </p:nvSpPr>
            <p:spPr>
              <a:xfrm>
                <a:off x="0" y="561703"/>
                <a:ext cx="11861074" cy="6113417"/>
              </a:xfrm>
              <a:blipFill>
                <a:blip r:embed="rId2"/>
                <a:stretch>
                  <a:fillRect l="-1542" t="-2393" r="-1542"/>
                </a:stretch>
              </a:blipFill>
            </p:spPr>
            <p:txBody>
              <a:bodyPr/>
              <a:lstStyle/>
              <a:p>
                <a:r>
                  <a:rPr lang="es-CO">
                    <a:noFill/>
                  </a:rPr>
                  <a:t> </a:t>
                </a:r>
              </a:p>
            </p:txBody>
          </p:sp>
        </mc:Fallback>
      </mc:AlternateContent>
    </p:spTree>
    <p:extLst>
      <p:ext uri="{BB962C8B-B14F-4D97-AF65-F5344CB8AC3E}">
        <p14:creationId xmlns:p14="http://schemas.microsoft.com/office/powerpoint/2010/main" val="321566348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B08C09A0AAEB5B4A8C7D30D5704262D5" ma:contentTypeVersion="0" ma:contentTypeDescription="Crear nuevo documento." ma:contentTypeScope="" ma:versionID="b57576a77ac0d694bee345c9dd001b8f">
  <xsd:schema xmlns:xsd="http://www.w3.org/2001/XMLSchema" xmlns:xs="http://www.w3.org/2001/XMLSchema" xmlns:p="http://schemas.microsoft.com/office/2006/metadata/properties" targetNamespace="http://schemas.microsoft.com/office/2006/metadata/properties" ma:root="true" ma:fieldsID="5b2b1fa7a59e354d7f595b773242440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EE935DA-3C74-4D10-842A-07D9753337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D22ADBC2-AB0B-4AB3-A4A3-656E8899BAA7}">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EFDE4C4D-8104-4C67-86FA-1410F1CFA27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1910</TotalTime>
  <Words>1290</Words>
  <Application>Microsoft Office PowerPoint</Application>
  <PresentationFormat>Panorámica</PresentationFormat>
  <Paragraphs>144</Paragraphs>
  <Slides>22</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22</vt:i4>
      </vt:variant>
    </vt:vector>
  </HeadingPairs>
  <TitlesOfParts>
    <vt:vector size="27" baseType="lpstr">
      <vt:lpstr>Arial</vt:lpstr>
      <vt:lpstr>Calibri</vt:lpstr>
      <vt:lpstr>Calibri Light</vt:lpstr>
      <vt:lpstr>Cambria Math</vt:lpstr>
      <vt:lpstr>Tema de Office</vt:lpstr>
      <vt:lpstr>LA OFERTA </vt:lpstr>
      <vt:lpstr>TEORÍA DE LA OFERTA</vt:lpstr>
      <vt:lpstr> LAS DECISIONES DE PRODUCCIÓN DE LAS EMPRESAS</vt:lpstr>
      <vt:lpstr>Presentación de PowerPoint</vt:lpstr>
      <vt:lpstr>EL PROCESO PRODUCTIVO </vt:lpstr>
      <vt:lpstr>La función de producción </vt:lpstr>
      <vt:lpstr>Presentación de PowerPoint</vt:lpstr>
      <vt:lpstr>LA PRODUCTIVIDAD MARGINAL DE LOS FACTORES</vt:lpstr>
      <vt:lpstr>Presentación de PowerPoint</vt:lpstr>
      <vt:lpstr>Presentación de PowerPoint</vt:lpstr>
      <vt:lpstr> PRODUCTIVIDAD MARGINAL DEL TRABAJO</vt:lpstr>
      <vt:lpstr>LA TECNOLOGIA DE LA PRODUCCION</vt:lpstr>
      <vt:lpstr>OBSERVACIONES</vt:lpstr>
      <vt:lpstr>Presentación de PowerPoint</vt:lpstr>
      <vt:lpstr>LA PRODUCCION CON UN FACTOR VARIABLE L</vt:lpstr>
      <vt:lpstr>LA PRODUCCION CON UN FACTOR VARIABLE L</vt:lpstr>
      <vt:lpstr>LA PRODUCCION CON UN FACTOR VARIABLE L</vt:lpstr>
      <vt:lpstr>LA PRODUCCION CON UN FACTOR VARIABLE L</vt:lpstr>
      <vt:lpstr>LEY DE LOS RENDIMIENTOS MARGINALES Y DECRECIENTES</vt:lpstr>
      <vt:lpstr>LA PRODUCCION CON UN FACTOR VARIABLE L</vt:lpstr>
      <vt:lpstr>LA PRODUCTIVIDAD DEL TRABAJO</vt:lpstr>
      <vt:lpstr>LA PRODUCCION CON UN FACTOR VARIABLE 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 OFERTA</dc:title>
  <dc:creator>Crecreando1</dc:creator>
  <cp:lastModifiedBy>Cristina</cp:lastModifiedBy>
  <cp:revision>35</cp:revision>
  <dcterms:created xsi:type="dcterms:W3CDTF">2019-03-25T23:08:42Z</dcterms:created>
  <dcterms:modified xsi:type="dcterms:W3CDTF">2022-09-03T20:48:50Z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0x010100B08C09A0AAEB5B4A8C7D30D5704262D5</vt:lpwstr>
  </property>
</Properties>
</file>

<file path=docProps/thumbnail.jpeg>
</file>